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tif" ContentType="image/t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91" r:id="rId3"/>
    <p:sldId id="313" r:id="rId4"/>
    <p:sldId id="315" r:id="rId5"/>
    <p:sldId id="316" r:id="rId6"/>
    <p:sldId id="318" r:id="rId7"/>
    <p:sldId id="329" r:id="rId8"/>
    <p:sldId id="330" r:id="rId9"/>
    <p:sldId id="331" r:id="rId10"/>
    <p:sldId id="332" r:id="rId11"/>
    <p:sldId id="320" r:id="rId12"/>
    <p:sldId id="321" r:id="rId13"/>
    <p:sldId id="322" r:id="rId14"/>
    <p:sldId id="323" r:id="rId15"/>
    <p:sldId id="324" r:id="rId16"/>
    <p:sldId id="325" r:id="rId17"/>
    <p:sldId id="326" r:id="rId18"/>
    <p:sldId id="327" r:id="rId19"/>
    <p:sldId id="328" r:id="rId20"/>
    <p:sldId id="333" r:id="rId21"/>
    <p:sldId id="334" r:id="rId22"/>
    <p:sldId id="335" r:id="rId23"/>
    <p:sldId id="336" r:id="rId24"/>
    <p:sldId id="337" r:id="rId25"/>
    <p:sldId id="338" r:id="rId26"/>
    <p:sldId id="339" r:id="rId27"/>
    <p:sldId id="340" r:id="rId28"/>
    <p:sldId id="341" r:id="rId29"/>
    <p:sldId id="342" r:id="rId30"/>
    <p:sldId id="343" r:id="rId31"/>
    <p:sldId id="346" r:id="rId32"/>
    <p:sldId id="347" r:id="rId33"/>
    <p:sldId id="349" r:id="rId34"/>
    <p:sldId id="350" r:id="rId35"/>
    <p:sldId id="348" r:id="rId36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70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"/>
        <a:ea typeface="Times"/>
        <a:cs typeface="Times"/>
        <a:sym typeface="Times"/>
      </a:defRPr>
    </a:lvl1pPr>
    <a:lvl2pPr marL="0" marR="0" indent="457200" algn="l" defTabSz="914400" rtl="0" fontAlgn="auto" latinLnBrk="0" hangingPunct="0">
      <a:lnSpc>
        <a:spcPct val="100000"/>
      </a:lnSpc>
      <a:spcBef>
        <a:spcPts val="70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"/>
        <a:ea typeface="Times"/>
        <a:cs typeface="Times"/>
        <a:sym typeface="Times"/>
      </a:defRPr>
    </a:lvl2pPr>
    <a:lvl3pPr marL="0" marR="0" indent="914400" algn="l" defTabSz="914400" rtl="0" fontAlgn="auto" latinLnBrk="0" hangingPunct="0">
      <a:lnSpc>
        <a:spcPct val="100000"/>
      </a:lnSpc>
      <a:spcBef>
        <a:spcPts val="70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"/>
        <a:ea typeface="Times"/>
        <a:cs typeface="Times"/>
        <a:sym typeface="Times"/>
      </a:defRPr>
    </a:lvl3pPr>
    <a:lvl4pPr marL="0" marR="0" indent="1371600" algn="l" defTabSz="914400" rtl="0" fontAlgn="auto" latinLnBrk="0" hangingPunct="0">
      <a:lnSpc>
        <a:spcPct val="100000"/>
      </a:lnSpc>
      <a:spcBef>
        <a:spcPts val="70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"/>
        <a:ea typeface="Times"/>
        <a:cs typeface="Times"/>
        <a:sym typeface="Times"/>
      </a:defRPr>
    </a:lvl4pPr>
    <a:lvl5pPr marL="0" marR="0" indent="1828800" algn="l" defTabSz="914400" rtl="0" fontAlgn="auto" latinLnBrk="0" hangingPunct="0">
      <a:lnSpc>
        <a:spcPct val="100000"/>
      </a:lnSpc>
      <a:spcBef>
        <a:spcPts val="70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"/>
        <a:ea typeface="Times"/>
        <a:cs typeface="Times"/>
        <a:sym typeface="Times"/>
      </a:defRPr>
    </a:lvl5pPr>
    <a:lvl6pPr marL="0" marR="0" indent="2286000" algn="l" defTabSz="914400" rtl="0" fontAlgn="auto" latinLnBrk="0" hangingPunct="0">
      <a:lnSpc>
        <a:spcPct val="100000"/>
      </a:lnSpc>
      <a:spcBef>
        <a:spcPts val="70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"/>
        <a:ea typeface="Times"/>
        <a:cs typeface="Times"/>
        <a:sym typeface="Times"/>
      </a:defRPr>
    </a:lvl6pPr>
    <a:lvl7pPr marL="0" marR="0" indent="2743200" algn="l" defTabSz="914400" rtl="0" fontAlgn="auto" latinLnBrk="0" hangingPunct="0">
      <a:lnSpc>
        <a:spcPct val="100000"/>
      </a:lnSpc>
      <a:spcBef>
        <a:spcPts val="70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"/>
        <a:ea typeface="Times"/>
        <a:cs typeface="Times"/>
        <a:sym typeface="Times"/>
      </a:defRPr>
    </a:lvl7pPr>
    <a:lvl8pPr marL="0" marR="0" indent="3200400" algn="l" defTabSz="914400" rtl="0" fontAlgn="auto" latinLnBrk="0" hangingPunct="0">
      <a:lnSpc>
        <a:spcPct val="100000"/>
      </a:lnSpc>
      <a:spcBef>
        <a:spcPts val="70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"/>
        <a:ea typeface="Times"/>
        <a:cs typeface="Times"/>
        <a:sym typeface="Times"/>
      </a:defRPr>
    </a:lvl8pPr>
    <a:lvl9pPr marL="0" marR="0" indent="3657600" algn="l" defTabSz="914400" rtl="0" fontAlgn="auto" latinLnBrk="0" hangingPunct="0">
      <a:lnSpc>
        <a:spcPct val="100000"/>
      </a:lnSpc>
      <a:spcBef>
        <a:spcPts val="70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"/>
        <a:ea typeface="Times"/>
        <a:cs typeface="Times"/>
        <a:sym typeface="Time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DFF"/>
    <a:srgbClr val="F5FF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470"/>
    <p:restoredTop sz="86609"/>
  </p:normalViewPr>
  <p:slideViewPr>
    <p:cSldViewPr snapToGrid="0" snapToObjects="1">
      <p:cViewPr>
        <p:scale>
          <a:sx n="86" d="100"/>
          <a:sy n="86" d="100"/>
        </p:scale>
        <p:origin x="152" y="160"/>
      </p:cViewPr>
      <p:guideLst/>
    </p:cSldViewPr>
  </p:slideViewPr>
  <p:outlineViewPr>
    <p:cViewPr>
      <p:scale>
        <a:sx n="33" d="100"/>
        <a:sy n="33" d="100"/>
      </p:scale>
      <p:origin x="0" y="-68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272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9336B7-CBA7-7041-AE9E-413D2F3E2D4E}" type="datetimeFigureOut">
              <a:rPr lang="en-US" smtClean="0"/>
              <a:t>2/27/18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4A59F-03FE-DA4A-BD43-12CCE886D45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958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700"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32490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2249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3601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9678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7521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70953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7918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62736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54222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058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9163" y="746125"/>
            <a:ext cx="4959350" cy="3721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3110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9010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2802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8043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6030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7847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8482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5588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7" name="Shape 38"/>
          <p:cNvSpPr>
            <a:spLocks noGrp="1"/>
          </p:cNvSpPr>
          <p:nvPr>
            <p:ph type="title"/>
          </p:nvPr>
        </p:nvSpPr>
        <p:spPr>
          <a:xfrm>
            <a:off x="482252" y="62630"/>
            <a:ext cx="8229600" cy="614685"/>
          </a:xfrm>
          <a:prstGeom prst="rect">
            <a:avLst/>
          </a:prstGeom>
        </p:spPr>
        <p:txBody>
          <a:bodyPr/>
          <a:lstStyle>
            <a:lvl1pPr algn="ctr">
              <a:defRPr sz="3600" b="0">
                <a:latin typeface="+mn-lt"/>
              </a:defRPr>
            </a:lvl1pPr>
          </a:lstStyle>
          <a:p>
            <a:r>
              <a:rPr dirty="0"/>
              <a:t>Titeltext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6" name="Shape 38"/>
          <p:cNvSpPr>
            <a:spLocks noGrp="1"/>
          </p:cNvSpPr>
          <p:nvPr>
            <p:ph type="title"/>
          </p:nvPr>
        </p:nvSpPr>
        <p:spPr>
          <a:xfrm>
            <a:off x="482252" y="62630"/>
            <a:ext cx="8229600" cy="614685"/>
          </a:xfrm>
          <a:prstGeom prst="rect">
            <a:avLst/>
          </a:prstGeom>
        </p:spPr>
        <p:txBody>
          <a:bodyPr/>
          <a:lstStyle>
            <a:lvl1pPr algn="ctr">
              <a:defRPr sz="3600" b="0">
                <a:latin typeface="+mn-lt"/>
              </a:defRPr>
            </a:lvl1pPr>
          </a:lstStyle>
          <a:p>
            <a:r>
              <a:rPr dirty="0"/>
              <a:t>Titeltext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xfrm>
            <a:off x="457200" y="0"/>
            <a:ext cx="3008314" cy="1435100"/>
          </a:xfrm>
          <a:prstGeom prst="rect">
            <a:avLst/>
          </a:prstGeom>
        </p:spPr>
        <p:txBody>
          <a:bodyPr anchor="b"/>
          <a:lstStyle>
            <a:lvl1pPr>
              <a:defRPr sz="2000" b="1"/>
            </a:lvl1pPr>
          </a:lstStyle>
          <a:p>
            <a:r>
              <a:t>Titeltext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idx="1"/>
          </p:nvPr>
        </p:nvSpPr>
        <p:spPr>
          <a:xfrm>
            <a:off x="3575050" y="273050"/>
            <a:ext cx="5111750" cy="6584950"/>
          </a:xfrm>
          <a:prstGeom prst="rect">
            <a:avLst/>
          </a:prstGeom>
        </p:spPr>
        <p:txBody>
          <a:bodyPr/>
          <a:lstStyle>
            <a:lvl1pPr>
              <a:defRPr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>
              <a:defRPr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>
              <a:defRPr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>
              <a:defRPr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>
              <a:defRPr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>
              <a:defRPr sz="2000" b="1"/>
            </a:lvl1pPr>
          </a:lstStyle>
          <a:p>
            <a:r>
              <a:t>Titeltext</a:t>
            </a:r>
          </a:p>
        </p:txBody>
      </p:sp>
      <p:sp>
        <p:nvSpPr>
          <p:cNvPr id="81" name="Shape 81"/>
          <p:cNvSpPr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0" indent="457200">
              <a:spcBef>
                <a:spcPts val="300"/>
              </a:spcBef>
              <a:buSzTx/>
              <a:buFontTx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0" indent="914400">
              <a:spcBef>
                <a:spcPts val="300"/>
              </a:spcBef>
              <a:buSzTx/>
              <a:buFontTx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0" indent="1371600">
              <a:spcBef>
                <a:spcPts val="300"/>
              </a:spcBef>
              <a:buSzTx/>
              <a:buFontTx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0" indent="1828800">
              <a:spcBef>
                <a:spcPts val="300"/>
              </a:spcBef>
              <a:buSzTx/>
              <a:buFontTx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82" name="Shape 8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xfrm>
            <a:off x="457200" y="92076"/>
            <a:ext cx="8229600" cy="1508125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90" name="Shape 9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>
              <a:defRPr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>
              <a:defRPr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>
              <a:defRPr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>
              <a:defRPr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91" name="Shape 9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/>
          </p:cNvSpPr>
          <p:nvPr>
            <p:ph type="title"/>
          </p:nvPr>
        </p:nvSpPr>
        <p:spPr>
          <a:xfrm>
            <a:off x="6629400" y="0"/>
            <a:ext cx="2057400" cy="6400802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99" name="Shape 99"/>
          <p:cNvSpPr>
            <a:spLocks noGrp="1"/>
          </p:cNvSpPr>
          <p:nvPr>
            <p:ph type="body" idx="1"/>
          </p:nvPr>
        </p:nvSpPr>
        <p:spPr>
          <a:xfrm>
            <a:off x="457200" y="274638"/>
            <a:ext cx="6019800" cy="6583363"/>
          </a:xfrm>
          <a:prstGeom prst="rect">
            <a:avLst/>
          </a:prstGeom>
        </p:spPr>
        <p:txBody>
          <a:bodyPr/>
          <a:lstStyle>
            <a:lvl1pPr>
              <a:defRPr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>
              <a:defRPr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>
              <a:defRPr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>
              <a:defRPr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>
              <a:defRPr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00" name="Shape 1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xfrm>
            <a:off x="892968" y="1151929"/>
            <a:ext cx="7358064" cy="2321720"/>
          </a:xfrm>
          <a:prstGeom prst="rect">
            <a:avLst/>
          </a:prstGeom>
        </p:spPr>
        <p:txBody>
          <a:bodyPr lIns="35718" tIns="35718" rIns="35718" bIns="35718" anchor="b"/>
          <a:lstStyle>
            <a:lvl1pPr algn="ctr" defTabSz="410765">
              <a:defRPr sz="5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Titeltext</a:t>
            </a:r>
          </a:p>
        </p:txBody>
      </p:sp>
      <p:sp>
        <p:nvSpPr>
          <p:cNvPr id="108" name="Shape 108"/>
          <p:cNvSpPr>
            <a:spLocks noGrp="1"/>
          </p:cNvSpPr>
          <p:nvPr>
            <p:ph type="body" sz="quarter" idx="1"/>
          </p:nvPr>
        </p:nvSpPr>
        <p:spPr>
          <a:xfrm>
            <a:off x="892968" y="3536156"/>
            <a:ext cx="7358064" cy="794743"/>
          </a:xfrm>
          <a:prstGeom prst="rect">
            <a:avLst/>
          </a:prstGeom>
        </p:spPr>
        <p:txBody>
          <a:bodyPr lIns="35718" tIns="35718" rIns="35718" bIns="35718"/>
          <a:lstStyle>
            <a:lvl1pPr marL="0" indent="0" algn="ctr" defTabSz="410765">
              <a:spcBef>
                <a:spcPts val="0"/>
              </a:spcBef>
              <a:buSzTx/>
              <a:buFontTx/>
              <a:buNone/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228600" algn="ctr" defTabSz="410765">
              <a:spcBef>
                <a:spcPts val="0"/>
              </a:spcBef>
              <a:buSzTx/>
              <a:buFontTx/>
              <a:buNone/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457200" algn="ctr" defTabSz="410765">
              <a:spcBef>
                <a:spcPts val="0"/>
              </a:spcBef>
              <a:buSzTx/>
              <a:buFontTx/>
              <a:buNone/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685800" algn="ctr" defTabSz="410765">
              <a:spcBef>
                <a:spcPts val="0"/>
              </a:spcBef>
              <a:buSzTx/>
              <a:buFontTx/>
              <a:buNone/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914400" algn="ctr" defTabSz="410765">
              <a:spcBef>
                <a:spcPts val="0"/>
              </a:spcBef>
              <a:buSzTx/>
              <a:buFontTx/>
              <a:buNone/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4440732" y="6505277"/>
            <a:ext cx="253607" cy="249238"/>
          </a:xfrm>
          <a:prstGeom prst="rect">
            <a:avLst/>
          </a:prstGeom>
        </p:spPr>
        <p:txBody>
          <a:bodyPr wrap="none" lIns="35718" tIns="35718" rIns="35718" bIns="35718" anchor="t"/>
          <a:lstStyle>
            <a:lvl1pPr algn="ctr" defTabSz="410765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250" y="241300"/>
            <a:ext cx="7138988" cy="576263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22971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6750"/>
            <a:ext cx="9144000" cy="72327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accent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>
              <a:spcBef>
                <a:spcPts val="0"/>
              </a:spcBef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Calibri"/>
              <a:cs typeface="Calibri"/>
              <a:sym typeface="Calibri"/>
            </a:endParaRPr>
          </a:p>
        </p:txBody>
      </p:sp>
      <p:pic>
        <p:nvPicPr>
          <p:cNvPr id="7" name="image3.png" descr="TU_Logo.gi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29629" y="163562"/>
            <a:ext cx="395289" cy="396876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hape 39"/>
          <p:cNvSpPr>
            <a:spLocks noGrp="1"/>
          </p:cNvSpPr>
          <p:nvPr>
            <p:ph type="body" sz="half" idx="1"/>
          </p:nvPr>
        </p:nvSpPr>
        <p:spPr>
          <a:xfrm>
            <a:off x="457200" y="839244"/>
            <a:ext cx="4038600" cy="6018756"/>
          </a:xfrm>
          <a:prstGeom prst="rect">
            <a:avLst/>
          </a:prstGeom>
        </p:spPr>
        <p:txBody>
          <a:bodyPr/>
          <a:lstStyle>
            <a:lvl1pPr marL="281667" indent="-281667">
              <a:spcBef>
                <a:spcPts val="600"/>
              </a:spcBef>
              <a:defRPr sz="23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731043" indent="-273843">
              <a:spcBef>
                <a:spcPts val="600"/>
              </a:spcBef>
              <a:defRPr sz="23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177289" indent="-262889">
              <a:spcBef>
                <a:spcPts val="600"/>
              </a:spcBef>
              <a:defRPr sz="23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663700" indent="-292100">
              <a:spcBef>
                <a:spcPts val="600"/>
              </a:spcBef>
              <a:defRPr sz="23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120900" indent="-292100">
              <a:spcBef>
                <a:spcPts val="600"/>
              </a:spcBef>
              <a:defRPr sz="23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rPr dirty="0"/>
              <a:t>Textebene 1</a:t>
            </a:r>
          </a:p>
          <a:p>
            <a:pPr lvl="1"/>
            <a:r>
              <a:rPr dirty="0"/>
              <a:t>Textebene 2</a:t>
            </a:r>
          </a:p>
          <a:p>
            <a:pPr lvl="2"/>
            <a:r>
              <a:rPr dirty="0"/>
              <a:t>Textebene 3</a:t>
            </a:r>
          </a:p>
          <a:p>
            <a:pPr lvl="3"/>
            <a:r>
              <a:rPr dirty="0"/>
              <a:t>Textebene 4</a:t>
            </a:r>
          </a:p>
          <a:p>
            <a:pPr lvl="4"/>
            <a:r>
              <a:rPr dirty="0"/>
              <a:t>Textebene 5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5" name="Shape 38"/>
          <p:cNvSpPr>
            <a:spLocks noGrp="1"/>
          </p:cNvSpPr>
          <p:nvPr>
            <p:ph type="title"/>
          </p:nvPr>
        </p:nvSpPr>
        <p:spPr>
          <a:xfrm>
            <a:off x="482252" y="62630"/>
            <a:ext cx="8229600" cy="614685"/>
          </a:xfrm>
          <a:prstGeom prst="rect">
            <a:avLst/>
          </a:prstGeom>
        </p:spPr>
        <p:txBody>
          <a:bodyPr/>
          <a:lstStyle>
            <a:lvl1pPr algn="ctr">
              <a:defRPr sz="3600" b="0">
                <a:latin typeface="+mn-lt"/>
              </a:defRPr>
            </a:lvl1pPr>
          </a:lstStyle>
          <a:p>
            <a:r>
              <a:rPr dirty="0"/>
              <a:t>Titeltext</a:t>
            </a:r>
          </a:p>
        </p:txBody>
      </p:sp>
    </p:spTree>
    <p:extLst>
      <p:ext uri="{BB962C8B-B14F-4D97-AF65-F5344CB8AC3E}">
        <p14:creationId xmlns:p14="http://schemas.microsoft.com/office/powerpoint/2010/main" val="19618732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57200" y="886835"/>
            <a:ext cx="8229600" cy="5971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rPr dirty="0"/>
              <a:t>Textebene 1</a:t>
            </a:r>
          </a:p>
          <a:p>
            <a:pPr lvl="1"/>
            <a:r>
              <a:rPr dirty="0"/>
              <a:t>Textebene 2</a:t>
            </a:r>
          </a:p>
          <a:p>
            <a:pPr lvl="2"/>
            <a:r>
              <a:rPr dirty="0"/>
              <a:t>Textebene 3</a:t>
            </a:r>
          </a:p>
          <a:p>
            <a:pPr lvl="3"/>
            <a:r>
              <a:rPr dirty="0"/>
              <a:t>Textebene 4</a:t>
            </a:r>
          </a:p>
          <a:p>
            <a:pPr lvl="4"/>
            <a:r>
              <a:rPr dirty="0"/>
              <a:t>Textebene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spcBef>
                <a:spcPts val="0"/>
              </a:spcBef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</p:sldLayoutIdLst>
  <p:transition spd="med"/>
  <p:timing>
    <p:tnLst>
      <p:par>
        <p:cTn id="1" dur="indefinite" restart="never" nodeType="tmRoot"/>
      </p:par>
    </p:tnLst>
  </p:timing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300037" marR="0" indent="-300037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Arial"/>
          <a:cs typeface="Arial"/>
          <a:sym typeface="Arial"/>
        </a:defRPr>
      </a:lvl1pPr>
      <a:lvl2pPr marL="742950" marR="0" indent="-28575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2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Arial"/>
          <a:cs typeface="Arial"/>
          <a:sym typeface="Arial"/>
        </a:defRPr>
      </a:lvl2pPr>
      <a:lvl3pPr marL="1181100" marR="0" indent="-26670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Arial"/>
          <a:cs typeface="Arial"/>
          <a:sym typeface="Arial"/>
        </a:defRPr>
      </a:lvl3pPr>
      <a:lvl4pPr marL="1691639" marR="0" indent="-320039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2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Arial"/>
          <a:cs typeface="Arial"/>
          <a:sym typeface="Arial"/>
        </a:defRPr>
      </a:lvl4pPr>
      <a:lvl5pPr marL="2148839" marR="0" indent="-320039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2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Arial"/>
          <a:cs typeface="Arial"/>
          <a:sym typeface="Arial"/>
        </a:defRPr>
      </a:lvl5pPr>
      <a:lvl6pPr marL="2606039" marR="0" indent="-320039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063239" marR="0" indent="-320039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520440" marR="0" indent="-32004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3977640" marR="0" indent="-32004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tiff"/><Relationship Id="rId3" Type="http://schemas.openxmlformats.org/officeDocument/2006/relationships/image" Target="../media/image2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png"/><Relationship Id="rId3" Type="http://schemas.openxmlformats.org/officeDocument/2006/relationships/hyperlink" Target="http://mccormickml.com/2016/04/19/word2vec-tutorial-the-skip-gram-model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4" Type="http://schemas.openxmlformats.org/officeDocument/2006/relationships/hyperlink" Target="https://web.stanford.edu/~jurafsky/slp3/" TargetMode="External"/><Relationship Id="rId5" Type="http://schemas.openxmlformats.org/officeDocument/2006/relationships/image" Target="../media/image31.tiff"/><Relationship Id="rId6" Type="http://schemas.openxmlformats.org/officeDocument/2006/relationships/image" Target="../media/image32.tif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tif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tiff"/><Relationship Id="rId7" Type="http://schemas.openxmlformats.org/officeDocument/2006/relationships/image" Target="../media/image130.png"/><Relationship Id="rId8" Type="http://schemas.openxmlformats.org/officeDocument/2006/relationships/image" Target="../media/image140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4" Type="http://schemas.openxmlformats.org/officeDocument/2006/relationships/image" Target="../media/image15.tif"/><Relationship Id="rId5" Type="http://schemas.openxmlformats.org/officeDocument/2006/relationships/image" Target="../media/image16.tif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179146" y="1759169"/>
            <a:ext cx="8812830" cy="1955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spcBef>
                <a:spcPts val="0"/>
              </a:spcBef>
              <a:defRPr sz="37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ctr"/>
            <a:r>
              <a:rPr lang="en-US" dirty="0" smtClean="0"/>
              <a:t>Demystifying Neural Word Embedding</a:t>
            </a:r>
          </a:p>
          <a:p>
            <a:pPr algn="ctr"/>
            <a:r>
              <a:rPr lang="en-US" sz="2400" dirty="0" smtClean="0"/>
              <a:t>Applications in Financial Sentiment Analysis, and</a:t>
            </a:r>
          </a:p>
          <a:p>
            <a:pPr algn="ctr"/>
            <a:r>
              <a:rPr lang="en-US" sz="2400" dirty="0" smtClean="0"/>
              <a:t>Gender Bias Detection</a:t>
            </a:r>
            <a:endParaRPr lang="en-US" sz="4400" dirty="0"/>
          </a:p>
        </p:txBody>
      </p:sp>
      <p:sp>
        <p:nvSpPr>
          <p:cNvPr id="121" name="Shape 121"/>
          <p:cNvSpPr/>
          <p:nvPr/>
        </p:nvSpPr>
        <p:spPr>
          <a:xfrm>
            <a:off x="472440" y="282913"/>
            <a:ext cx="6812737" cy="697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spcBef>
                <a:spcPts val="400"/>
              </a:spcBef>
              <a:defRPr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dirty="0" smtClean="0"/>
              <a:t>16</a:t>
            </a:r>
            <a:r>
              <a:rPr lang="en-US" baseline="30000" dirty="0" smtClean="0"/>
              <a:t>th</a:t>
            </a:r>
            <a:r>
              <a:rPr lang="en-US" dirty="0" smtClean="0"/>
              <a:t> Deep Learning Meetup in Vienna</a:t>
            </a:r>
          </a:p>
          <a:p>
            <a:r>
              <a:rPr lang="en-US" dirty="0" smtClean="0"/>
              <a:t>Vienna, February 2018</a:t>
            </a:r>
            <a:endParaRPr lang="en-US" dirty="0"/>
          </a:p>
        </p:txBody>
      </p:sp>
      <p:sp>
        <p:nvSpPr>
          <p:cNvPr id="122" name="Shape 122"/>
          <p:cNvSpPr/>
          <p:nvPr/>
        </p:nvSpPr>
        <p:spPr>
          <a:xfrm>
            <a:off x="469949" y="3954344"/>
            <a:ext cx="7990484" cy="1801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850391">
              <a:spcBef>
                <a:spcPts val="0"/>
              </a:spcBef>
              <a:defRPr sz="2232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2400" dirty="0" err="1" smtClean="0"/>
              <a:t>Navid</a:t>
            </a:r>
            <a:r>
              <a:rPr lang="en-US" sz="2400" dirty="0" smtClean="0"/>
              <a:t> </a:t>
            </a:r>
            <a:r>
              <a:rPr lang="en-US" sz="2400" dirty="0" err="1" smtClean="0"/>
              <a:t>Rekabsaz</a:t>
            </a:r>
            <a:endParaRPr lang="en-US" sz="2400" dirty="0" smtClean="0"/>
          </a:p>
          <a:p>
            <a:pPr algn="ctr" defTabSz="850391">
              <a:spcBef>
                <a:spcPts val="0"/>
              </a:spcBef>
              <a:defRPr sz="2232">
                <a:latin typeface="+mn-lt"/>
                <a:ea typeface="+mn-ea"/>
                <a:cs typeface="+mn-cs"/>
                <a:sym typeface="Helvetica"/>
              </a:defRPr>
            </a:pPr>
            <a:endParaRPr lang="en-US" sz="1100" dirty="0" smtClean="0"/>
          </a:p>
          <a:p>
            <a:pPr algn="ctr" defTabSz="850391">
              <a:spcBef>
                <a:spcPts val="0"/>
              </a:spcBef>
              <a:defRPr sz="2232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2232" dirty="0">
                <a:sym typeface="Helvetica"/>
              </a:rPr>
              <a:t>TU Wien </a:t>
            </a:r>
            <a:r>
              <a:rPr lang="en-US" sz="1800" dirty="0">
                <a:sym typeface="Helvetica"/>
              </a:rPr>
              <a:t>(current)</a:t>
            </a:r>
            <a:endParaRPr lang="en-US" sz="2232" dirty="0">
              <a:sym typeface="Helvetica"/>
            </a:endParaRPr>
          </a:p>
          <a:p>
            <a:pPr algn="ctr" defTabSz="850391">
              <a:spcBef>
                <a:spcPts val="0"/>
              </a:spcBef>
              <a:defRPr sz="2232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2232" dirty="0" err="1">
                <a:sym typeface="Helvetica"/>
              </a:rPr>
              <a:t>Idiap</a:t>
            </a:r>
            <a:r>
              <a:rPr lang="en-US" sz="2232" dirty="0">
                <a:sym typeface="Helvetica"/>
              </a:rPr>
              <a:t> Research Institute – EPFL </a:t>
            </a:r>
            <a:r>
              <a:rPr lang="en-US" sz="1800" dirty="0" smtClean="0">
                <a:sym typeface="Helvetica"/>
              </a:rPr>
              <a:t>(next)</a:t>
            </a:r>
            <a:endParaRPr lang="en-US" sz="2232" dirty="0">
              <a:sym typeface="Helvetica"/>
            </a:endParaRPr>
          </a:p>
          <a:p>
            <a:pPr algn="ctr" defTabSz="850391">
              <a:spcBef>
                <a:spcPts val="0"/>
              </a:spcBef>
              <a:defRPr sz="2232">
                <a:latin typeface="+mn-lt"/>
                <a:ea typeface="+mn-ea"/>
                <a:cs typeface="+mn-cs"/>
                <a:sym typeface="Helvetica"/>
              </a:defRPr>
            </a:pPr>
            <a:endParaRPr lang="en-US" baseline="31999" dirty="0"/>
          </a:p>
        </p:txBody>
      </p:sp>
      <p:grpSp>
        <p:nvGrpSpPr>
          <p:cNvPr id="16" name="Gruppierung 15"/>
          <p:cNvGrpSpPr/>
          <p:nvPr/>
        </p:nvGrpSpPr>
        <p:grpSpPr>
          <a:xfrm>
            <a:off x="94361" y="5829314"/>
            <a:ext cx="6478669" cy="914400"/>
            <a:chOff x="94361" y="4429126"/>
            <a:chExt cx="6478669" cy="914400"/>
          </a:xfrm>
        </p:grpSpPr>
        <p:sp>
          <p:nvSpPr>
            <p:cNvPr id="17" name="Abgerundetes Rechteck 16"/>
            <p:cNvSpPr/>
            <p:nvPr/>
          </p:nvSpPr>
          <p:spPr>
            <a:xfrm>
              <a:off x="94361" y="4429126"/>
              <a:ext cx="6201508" cy="914400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" name="Group 312"/>
            <p:cNvGrpSpPr/>
            <p:nvPr/>
          </p:nvGrpSpPr>
          <p:grpSpPr>
            <a:xfrm>
              <a:off x="239467" y="4549571"/>
              <a:ext cx="6333563" cy="602062"/>
              <a:chOff x="0" y="0"/>
              <a:chExt cx="6333563" cy="602060"/>
            </a:xfrm>
            <a:noFill/>
          </p:grpSpPr>
          <p:sp>
            <p:nvSpPr>
              <p:cNvPr id="19" name="Shape 308"/>
              <p:cNvSpPr/>
              <p:nvPr/>
            </p:nvSpPr>
            <p:spPr>
              <a:xfrm>
                <a:off x="513680" y="109259"/>
                <a:ext cx="1930092" cy="400107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spcBef>
                    <a:spcPts val="400"/>
                  </a:spcBef>
                  <a:defRPr sz="20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dirty="0" smtClean="0">
                    <a:solidFill>
                      <a:schemeClr val="tx1"/>
                    </a:solidFill>
                  </a:rPr>
                  <a:t>@</a:t>
                </a:r>
                <a:r>
                  <a:rPr lang="de-AT" dirty="0" err="1" smtClean="0">
                    <a:solidFill>
                      <a:schemeClr val="tx1"/>
                    </a:solidFill>
                  </a:rPr>
                  <a:t>navidr</a:t>
                </a:r>
                <a:r>
                  <a:rPr dirty="0" smtClean="0">
                    <a:solidFill>
                      <a:schemeClr val="tx1"/>
                    </a:solidFill>
                  </a:rPr>
                  <a:t>ekabsaz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Shape 309"/>
              <p:cNvSpPr/>
              <p:nvPr/>
            </p:nvSpPr>
            <p:spPr>
              <a:xfrm>
                <a:off x="3004417" y="109259"/>
                <a:ext cx="3329146" cy="400107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spcBef>
                    <a:spcPts val="400"/>
                  </a:spcBef>
                  <a:defRPr sz="20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dirty="0">
                    <a:solidFill>
                      <a:schemeClr val="tx1"/>
                    </a:solidFill>
                  </a:rPr>
                  <a:t>rekabsaz@ifs.tuwien.ac.at</a:t>
                </a:r>
              </a:p>
            </p:txBody>
          </p:sp>
          <p:pic>
            <p:nvPicPr>
              <p:cNvPr id="21" name="pasted-image.tif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10389" t="10389" r="10365" b="10365"/>
              <a:stretch>
                <a:fillRect/>
              </a:stretch>
            </p:blipFill>
            <p:spPr>
              <a:xfrm>
                <a:off x="0" y="60126"/>
                <a:ext cx="481807" cy="4818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891" y="0"/>
                      <a:pt x="1384" y="39"/>
                      <a:pt x="712" y="712"/>
                    </a:cubicBezTo>
                    <a:cubicBezTo>
                      <a:pt x="39" y="1384"/>
                      <a:pt x="0" y="1891"/>
                      <a:pt x="0" y="10800"/>
                    </a:cubicBezTo>
                    <a:cubicBezTo>
                      <a:pt x="0" y="19709"/>
                      <a:pt x="39" y="20216"/>
                      <a:pt x="712" y="20888"/>
                    </a:cubicBezTo>
                    <a:cubicBezTo>
                      <a:pt x="1384" y="21561"/>
                      <a:pt x="1884" y="21600"/>
                      <a:pt x="10853" y="21600"/>
                    </a:cubicBezTo>
                    <a:cubicBezTo>
                      <a:pt x="19142" y="21600"/>
                      <a:pt x="20373" y="21527"/>
                      <a:pt x="20942" y="21013"/>
                    </a:cubicBezTo>
                    <a:cubicBezTo>
                      <a:pt x="21538" y="20473"/>
                      <a:pt x="21600" y="19681"/>
                      <a:pt x="21600" y="10925"/>
                    </a:cubicBezTo>
                    <a:cubicBezTo>
                      <a:pt x="21600" y="1894"/>
                      <a:pt x="21561" y="1385"/>
                      <a:pt x="20888" y="712"/>
                    </a:cubicBezTo>
                    <a:cubicBezTo>
                      <a:pt x="20216" y="39"/>
                      <a:pt x="19709" y="0"/>
                      <a:pt x="108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</p:pic>
          <p:pic>
            <p:nvPicPr>
              <p:cNvPr id="22" name="pasted-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2" t="222" r="250" b="250"/>
              <a:stretch>
                <a:fillRect/>
              </a:stretch>
            </p:blipFill>
            <p:spPr>
              <a:xfrm>
                <a:off x="2394750" y="0"/>
                <a:ext cx="602061" cy="6020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7" y="0"/>
                    </a:moveTo>
                    <a:cubicBezTo>
                      <a:pt x="9700" y="28"/>
                      <a:pt x="8973" y="59"/>
                      <a:pt x="8928" y="100"/>
                    </a:cubicBezTo>
                    <a:cubicBezTo>
                      <a:pt x="8835" y="184"/>
                      <a:pt x="8363" y="355"/>
                      <a:pt x="7888" y="470"/>
                    </a:cubicBezTo>
                    <a:cubicBezTo>
                      <a:pt x="5209" y="1119"/>
                      <a:pt x="2550" y="3320"/>
                      <a:pt x="1225" y="5980"/>
                    </a:cubicBezTo>
                    <a:cubicBezTo>
                      <a:pt x="816" y="6801"/>
                      <a:pt x="431" y="7778"/>
                      <a:pt x="370" y="8159"/>
                    </a:cubicBezTo>
                    <a:cubicBezTo>
                      <a:pt x="309" y="8539"/>
                      <a:pt x="185" y="8904"/>
                      <a:pt x="100" y="8956"/>
                    </a:cubicBezTo>
                    <a:cubicBezTo>
                      <a:pt x="58" y="8982"/>
                      <a:pt x="28" y="9695"/>
                      <a:pt x="0" y="10807"/>
                    </a:cubicBezTo>
                    <a:cubicBezTo>
                      <a:pt x="28" y="11919"/>
                      <a:pt x="58" y="12633"/>
                      <a:pt x="100" y="12658"/>
                    </a:cubicBezTo>
                    <a:cubicBezTo>
                      <a:pt x="185" y="12711"/>
                      <a:pt x="309" y="13061"/>
                      <a:pt x="370" y="13441"/>
                    </a:cubicBezTo>
                    <a:cubicBezTo>
                      <a:pt x="431" y="13822"/>
                      <a:pt x="816" y="14799"/>
                      <a:pt x="1225" y="15620"/>
                    </a:cubicBezTo>
                    <a:cubicBezTo>
                      <a:pt x="2550" y="18280"/>
                      <a:pt x="5209" y="20495"/>
                      <a:pt x="7888" y="21144"/>
                    </a:cubicBezTo>
                    <a:cubicBezTo>
                      <a:pt x="8363" y="21260"/>
                      <a:pt x="8835" y="21416"/>
                      <a:pt x="8928" y="21500"/>
                    </a:cubicBezTo>
                    <a:cubicBezTo>
                      <a:pt x="8973" y="21541"/>
                      <a:pt x="9700" y="21572"/>
                      <a:pt x="10807" y="21600"/>
                    </a:cubicBezTo>
                    <a:cubicBezTo>
                      <a:pt x="11914" y="21572"/>
                      <a:pt x="12642" y="21541"/>
                      <a:pt x="12687" y="21500"/>
                    </a:cubicBezTo>
                    <a:cubicBezTo>
                      <a:pt x="12780" y="21416"/>
                      <a:pt x="13251" y="21249"/>
                      <a:pt x="13740" y="21130"/>
                    </a:cubicBezTo>
                    <a:cubicBezTo>
                      <a:pt x="16361" y="20494"/>
                      <a:pt x="19072" y="18235"/>
                      <a:pt x="20375" y="15620"/>
                    </a:cubicBezTo>
                    <a:cubicBezTo>
                      <a:pt x="20784" y="14799"/>
                      <a:pt x="21169" y="13822"/>
                      <a:pt x="21230" y="13441"/>
                    </a:cubicBezTo>
                    <a:cubicBezTo>
                      <a:pt x="21291" y="13061"/>
                      <a:pt x="21415" y="12711"/>
                      <a:pt x="21500" y="12658"/>
                    </a:cubicBezTo>
                    <a:cubicBezTo>
                      <a:pt x="21542" y="12633"/>
                      <a:pt x="21572" y="11919"/>
                      <a:pt x="21600" y="10807"/>
                    </a:cubicBezTo>
                    <a:cubicBezTo>
                      <a:pt x="21572" y="9695"/>
                      <a:pt x="21542" y="8982"/>
                      <a:pt x="21500" y="8956"/>
                    </a:cubicBezTo>
                    <a:cubicBezTo>
                      <a:pt x="21415" y="8904"/>
                      <a:pt x="21291" y="8539"/>
                      <a:pt x="21230" y="8159"/>
                    </a:cubicBezTo>
                    <a:cubicBezTo>
                      <a:pt x="21169" y="7778"/>
                      <a:pt x="20784" y="6801"/>
                      <a:pt x="20375" y="5980"/>
                    </a:cubicBezTo>
                    <a:cubicBezTo>
                      <a:pt x="19050" y="3320"/>
                      <a:pt x="16391" y="1119"/>
                      <a:pt x="13712" y="470"/>
                    </a:cubicBezTo>
                    <a:cubicBezTo>
                      <a:pt x="13237" y="355"/>
                      <a:pt x="12780" y="184"/>
                      <a:pt x="12687" y="100"/>
                    </a:cubicBezTo>
                    <a:cubicBezTo>
                      <a:pt x="12642" y="59"/>
                      <a:pt x="11914" y="28"/>
                      <a:pt x="10807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/>
        </p:nvSpPr>
        <p:spPr>
          <a:xfrm>
            <a:off x="-1" y="864486"/>
            <a:ext cx="9048997" cy="1605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611605" lvl="1" indent="-230605">
              <a:spcBef>
                <a:spcPts val="600"/>
              </a:spcBef>
              <a:buSzPct val="100000"/>
              <a:buChar char="•"/>
              <a:defRPr sz="23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Sentiment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analysis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with a word embedding-based method</a:t>
            </a:r>
          </a:p>
          <a:p>
            <a:pPr marL="611605" lvl="1" indent="-230605">
              <a:spcBef>
                <a:spcPts val="600"/>
              </a:spcBef>
              <a:buSzPct val="100000"/>
              <a:buChar char="•"/>
              <a:defRPr sz="23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Text data significantly improves prediction</a:t>
            </a:r>
          </a:p>
          <a:p>
            <a:pPr marL="611605" lvl="1" indent="-230605">
              <a:spcBef>
                <a:spcPts val="600"/>
              </a:spcBef>
              <a:buSzPct val="100000"/>
              <a:buFontTx/>
              <a:buChar char="•"/>
              <a:defRPr sz="23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Prediction performance in the upcoming Quartiles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 marL="611605" lvl="1" indent="-230605">
              <a:spcBef>
                <a:spcPts val="600"/>
              </a:spcBef>
              <a:buSzPct val="100000"/>
              <a:buChar char="•"/>
              <a:defRPr sz="23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4872" y="136370"/>
            <a:ext cx="8563366" cy="576263"/>
          </a:xfrm>
        </p:spPr>
        <p:txBody>
          <a:bodyPr/>
          <a:lstStyle/>
          <a:p>
            <a:pPr algn="ctr"/>
            <a:r>
              <a:rPr lang="en-US" sz="2800" b="1" dirty="0">
                <a:latin typeface="Helvetica" charset="0"/>
                <a:ea typeface="Helvetica" charset="0"/>
                <a:cs typeface="Helvetica" charset="0"/>
              </a:rPr>
              <a:t>Volatility Prediction with Sentiment </a:t>
            </a:r>
            <a:r>
              <a:rPr lang="en-US" sz="2800" b="1" dirty="0" smtClean="0">
                <a:latin typeface="Helvetica" charset="0"/>
                <a:ea typeface="Helvetica" charset="0"/>
                <a:cs typeface="Helvetica" charset="0"/>
              </a:rPr>
              <a:t>Analysis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319" y="2168161"/>
            <a:ext cx="6062472" cy="446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80128"/>
      </p:ext>
    </p:extLst>
  </p:cSld>
  <p:clrMapOvr>
    <a:masterClrMapping/>
  </p:clrMapOvr>
  <p:transition spd="slow"/>
  <p:timing>
    <p:tnLst>
      <p:par>
        <p:cTn id="1" dur="indefinite" restart="never" fill="hold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429000" y="1557338"/>
            <a:ext cx="5319713" cy="4464050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3600" dirty="0" smtClean="0">
                <a:latin typeface="Helvetica" charset="0"/>
                <a:ea typeface="Helvetica" charset="0"/>
                <a:cs typeface="Helvetica" charset="0"/>
              </a:rPr>
              <a:t>“You shall know a word by the company it keeps!”</a:t>
            </a: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57338"/>
            <a:ext cx="2794000" cy="39878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5156617" y="4638024"/>
            <a:ext cx="4052150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J. R. Firth,</a:t>
            </a:r>
          </a:p>
          <a:p>
            <a:r>
              <a:rPr lang="en-US" sz="2000" i="1" dirty="0" smtClean="0"/>
              <a:t>A </a:t>
            </a:r>
            <a:r>
              <a:rPr lang="en-US" sz="2000" i="1" dirty="0"/>
              <a:t>synopsis of linguistic theory </a:t>
            </a:r>
            <a:r>
              <a:rPr lang="en-US" sz="2000" i="1" dirty="0" smtClean="0"/>
              <a:t>(1957)</a:t>
            </a:r>
            <a:endParaRPr lang="de-AT" sz="2000" i="1" dirty="0"/>
          </a:p>
        </p:txBody>
      </p:sp>
    </p:spTree>
    <p:extLst>
      <p:ext uri="{BB962C8B-B14F-4D97-AF65-F5344CB8AC3E}">
        <p14:creationId xmlns:p14="http://schemas.microsoft.com/office/powerpoint/2010/main" val="169698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429000" y="1557338"/>
            <a:ext cx="5629862" cy="4464050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GB" sz="3600" dirty="0" smtClean="0">
                <a:latin typeface="Helvetica" charset="0"/>
                <a:ea typeface="Helvetica" charset="0"/>
                <a:cs typeface="Helvetica" charset="0"/>
              </a:rPr>
              <a:t>“</a:t>
            </a:r>
            <a:r>
              <a:rPr lang="en-US" sz="3600" dirty="0">
                <a:latin typeface="Helvetica" charset="0"/>
                <a:ea typeface="Helvetica" charset="0"/>
                <a:cs typeface="Helvetica" charset="0"/>
              </a:rPr>
              <a:t>In most cases, the meaning of a word is its use</a:t>
            </a:r>
            <a:r>
              <a:rPr lang="en-GB" sz="3600" dirty="0">
                <a:latin typeface="Helvetica" charset="0"/>
                <a:ea typeface="Helvetica" charset="0"/>
                <a:cs typeface="Helvetica" charset="0"/>
              </a:rPr>
              <a:t>.”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5036692" y="4508290"/>
            <a:ext cx="4022170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Ludwig Wittgenstein, </a:t>
            </a:r>
            <a:endParaRPr lang="en-US" sz="2000" i="1" dirty="0" smtClean="0"/>
          </a:p>
          <a:p>
            <a:r>
              <a:rPr lang="en-US" sz="2000" i="1" dirty="0" smtClean="0"/>
              <a:t>Philosophical </a:t>
            </a:r>
            <a:r>
              <a:rPr lang="en-US" sz="2000" i="1" dirty="0"/>
              <a:t>Investigations (1953)</a:t>
            </a:r>
            <a:endParaRPr lang="de-AT" sz="2000" i="1" dirty="0"/>
          </a:p>
        </p:txBody>
      </p:sp>
      <p:pic>
        <p:nvPicPr>
          <p:cNvPr id="8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57" y="1566189"/>
            <a:ext cx="2628343" cy="384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9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7005444" y="6324600"/>
            <a:ext cx="13949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 smtClean="0"/>
              <a:t>Nida[1975]</a:t>
            </a:r>
            <a:endParaRPr lang="en-US" sz="2000" dirty="0"/>
          </a:p>
        </p:txBody>
      </p:sp>
      <p:sp>
        <p:nvSpPr>
          <p:cNvPr id="6" name="Textfeld 5"/>
          <p:cNvSpPr txBox="1"/>
          <p:nvPr/>
        </p:nvSpPr>
        <p:spPr>
          <a:xfrm>
            <a:off x="3048000" y="2590800"/>
            <a:ext cx="26933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 smtClean="0">
                <a:latin typeface="Helvetica" charset="0"/>
                <a:ea typeface="Helvetica" charset="0"/>
                <a:cs typeface="Helvetica" charset="0"/>
              </a:rPr>
              <a:t>Tesgüino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 rot="1499184">
            <a:off x="1592240" y="1570909"/>
            <a:ext cx="965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drink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 rot="192402">
            <a:off x="1172256" y="4018172"/>
            <a:ext cx="1805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fermented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 rot="1499184">
            <a:off x="5440500" y="4581711"/>
            <a:ext cx="1713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Verdana" charset="0"/>
                <a:ea typeface="Verdana" charset="0"/>
                <a:cs typeface="Verdana" charset="0"/>
              </a:rPr>
              <a:t>bottle of</a:t>
            </a:r>
            <a:endParaRPr lang="en-US" sz="28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6148478" y="2170019"/>
            <a:ext cx="20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on the table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324902" y="3577905"/>
            <a:ext cx="1883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out of corn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 rot="20715534">
            <a:off x="4007981" y="1444495"/>
            <a:ext cx="1085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drunk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354917" y="2975520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make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 rot="20594226">
            <a:off x="2820259" y="4745857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Mexico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 rot="527638">
            <a:off x="6078769" y="1264179"/>
            <a:ext cx="1326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alcohol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0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3048000" y="2590800"/>
            <a:ext cx="26949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latin typeface="Helvetica" charset="0"/>
                <a:ea typeface="Helvetica" charset="0"/>
                <a:cs typeface="Helvetica" charset="0"/>
              </a:rPr>
              <a:t>Heineken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 rot="1499184">
            <a:off x="3937746" y="4333687"/>
            <a:ext cx="965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drink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 rot="192402">
            <a:off x="2147243" y="4265598"/>
            <a:ext cx="705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Helvetica" charset="0"/>
                <a:ea typeface="Helvetica" charset="0"/>
                <a:cs typeface="Helvetica" charset="0"/>
              </a:rPr>
              <a:t>bar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 rot="1499184">
            <a:off x="5254553" y="4581711"/>
            <a:ext cx="2085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green bottle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6148478" y="2170019"/>
            <a:ext cx="865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pale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6324902" y="3577905"/>
            <a:ext cx="1404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red star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 rot="20715534">
            <a:off x="4386438" y="1498741"/>
            <a:ext cx="1085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drunk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762000" y="2975520"/>
            <a:ext cx="965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brew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 rot="20594226">
            <a:off x="1534336" y="1612699"/>
            <a:ext cx="1124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Dutch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 rot="527638">
            <a:off x="2592463" y="5321323"/>
            <a:ext cx="1326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alcohol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12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1437805" y="1479018"/>
            <a:ext cx="65405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 smtClean="0">
                <a:latin typeface="Helvetica" charset="0"/>
                <a:ea typeface="Helvetica" charset="0"/>
                <a:cs typeface="Helvetica" charset="0"/>
              </a:rPr>
              <a:t>Tesgüino</a:t>
            </a:r>
            <a:r>
              <a:rPr lang="en-US" sz="4400" b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4400" b="1" dirty="0">
                <a:latin typeface="Helvetica" charset="0"/>
                <a:ea typeface="Helvetica" charset="0"/>
                <a:cs typeface="Helvetica" charset="0"/>
              </a:rPr>
              <a:t>←</a:t>
            </a:r>
            <a:r>
              <a:rPr lang="en-US" sz="4400" b="1" dirty="0" smtClean="0">
                <a:latin typeface="Helvetica" charset="0"/>
                <a:ea typeface="Helvetica" charset="0"/>
                <a:cs typeface="Helvetica" charset="0"/>
              </a:rPr>
              <a:t>→ Heineken</a:t>
            </a:r>
            <a:endParaRPr lang="en-US" sz="44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406778"/>
            <a:ext cx="1600200" cy="1784222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2404719"/>
            <a:ext cx="2106806" cy="1578071"/>
          </a:xfrm>
          <a:prstGeom prst="rect">
            <a:avLst/>
          </a:prstGeom>
        </p:spPr>
      </p:pic>
      <p:sp>
        <p:nvSpPr>
          <p:cNvPr id="18" name="Inhaltsplatzhalter 3"/>
          <p:cNvSpPr>
            <a:spLocks noGrp="1"/>
          </p:cNvSpPr>
          <p:nvPr>
            <p:ph idx="1"/>
          </p:nvPr>
        </p:nvSpPr>
        <p:spPr>
          <a:xfrm>
            <a:off x="1094282" y="4666938"/>
            <a:ext cx="6757371" cy="15389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Intuition for algorithms: </a:t>
            </a:r>
          </a:p>
          <a:p>
            <a:pPr marL="0" indent="0" algn="ctr">
              <a:buNone/>
            </a:pPr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Two words are </a:t>
            </a:r>
            <a:r>
              <a:rPr lang="en-US" sz="2800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semantically related</a:t>
            </a:r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 when they have </a:t>
            </a:r>
            <a:r>
              <a:rPr lang="en-US" sz="2800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similar context words </a:t>
            </a:r>
            <a:endParaRPr lang="en-US" sz="2800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94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/>
        </p:nvSpPr>
        <p:spPr>
          <a:xfrm>
            <a:off x="166334" y="1763253"/>
            <a:ext cx="8812774" cy="2928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spcBef>
                <a:spcPts val="0"/>
              </a:spcBef>
              <a:defRPr sz="5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w</a:t>
            </a:r>
            <a:r>
              <a:rPr lang="en-US" dirty="0" smtClean="0"/>
              <a:t>ord2vec</a:t>
            </a:r>
          </a:p>
          <a:p>
            <a:r>
              <a:rPr lang="en-US" sz="3200" dirty="0" smtClean="0"/>
              <a:t>A neural word embedding algorithm</a:t>
            </a:r>
          </a:p>
        </p:txBody>
      </p:sp>
    </p:spTree>
    <p:extLst>
      <p:ext uri="{BB962C8B-B14F-4D97-AF65-F5344CB8AC3E}">
        <p14:creationId xmlns:p14="http://schemas.microsoft.com/office/powerpoint/2010/main" val="194648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81000" y="1068051"/>
            <a:ext cx="8534400" cy="50292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Window size of 2 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endParaRPr lang="en-GB" sz="2400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27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92" y="1404836"/>
            <a:ext cx="8464259" cy="5053717"/>
          </a:xfrm>
          <a:prstGeom prst="rect">
            <a:avLst/>
          </a:prstGeom>
        </p:spPr>
      </p:pic>
      <p:sp>
        <p:nvSpPr>
          <p:cNvPr id="28" name="Textfeld 27"/>
          <p:cNvSpPr txBox="1"/>
          <p:nvPr/>
        </p:nvSpPr>
        <p:spPr>
          <a:xfrm>
            <a:off x="152400" y="6383179"/>
            <a:ext cx="464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http://mccormickml.com/2016/04/19/word2vec-tutorial-the-skip-gram-model/</a:t>
            </a:r>
            <a:endParaRPr lang="de-AT" sz="1000" dirty="0"/>
          </a:p>
        </p:txBody>
      </p:sp>
      <p:sp>
        <p:nvSpPr>
          <p:cNvPr id="8" name="Rechteck 7"/>
          <p:cNvSpPr/>
          <p:nvPr/>
        </p:nvSpPr>
        <p:spPr>
          <a:xfrm>
            <a:off x="129629" y="121974"/>
            <a:ext cx="88515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kumimoji="0" lang="en-US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Times"/>
              </a:rPr>
              <a:t>Training Data</a:t>
            </a:r>
            <a:endParaRPr kumimoji="0" lang="en-US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07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Bild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89" y="2773387"/>
            <a:ext cx="6870700" cy="2870200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6909216" y="6492425"/>
            <a:ext cx="2395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00" dirty="0">
                <a:hlinkClick r:id="rId4"/>
              </a:rPr>
              <a:t>https://web.stanford.edu/~jurafsky/slp3</a:t>
            </a:r>
            <a:r>
              <a:rPr lang="de-AT" sz="1000" dirty="0" smtClean="0">
                <a:hlinkClick r:id="rId4"/>
              </a:rPr>
              <a:t>/</a:t>
            </a:r>
            <a:r>
              <a:rPr lang="de-AT" sz="1000" dirty="0" smtClean="0"/>
              <a:t> </a:t>
            </a:r>
            <a:endParaRPr lang="de-AT" dirty="0"/>
          </a:p>
        </p:txBody>
      </p:sp>
      <p:sp>
        <p:nvSpPr>
          <p:cNvPr id="12" name="Textfeld 11"/>
          <p:cNvSpPr txBox="1"/>
          <p:nvPr/>
        </p:nvSpPr>
        <p:spPr>
          <a:xfrm>
            <a:off x="7026874" y="5665066"/>
            <a:ext cx="118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err="1" smtClean="0">
                <a:latin typeface="Helvetica" charset="0"/>
                <a:ea typeface="Helvetica" charset="0"/>
                <a:cs typeface="Helvetica" charset="0"/>
              </a:rPr>
              <a:t>Softmax</a:t>
            </a:r>
            <a:endParaRPr lang="en-GB" sz="16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129629" y="121974"/>
            <a:ext cx="88515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kumimoji="0" lang="en-US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Times"/>
              </a:rPr>
              <a:t>Basic Neural Architecture</a:t>
            </a:r>
            <a:endParaRPr kumimoji="0" lang="en-US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6396018" y="2360646"/>
            <a:ext cx="19656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GB" sz="2000" b="1" dirty="0" smtClean="0">
                <a:latin typeface="Helvetica" charset="0"/>
                <a:ea typeface="Helvetica" charset="0"/>
                <a:cs typeface="Helvetica" charset="0"/>
              </a:rPr>
              <a:t>Context: </a:t>
            </a:r>
            <a:r>
              <a:rPr lang="en-GB" sz="2000" b="1" i="1" dirty="0" smtClean="0">
                <a:latin typeface="Helvetica" charset="0"/>
                <a:ea typeface="Helvetica" charset="0"/>
                <a:cs typeface="Helvetica" charset="0"/>
              </a:rPr>
              <a:t>quick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3096790" y="1073757"/>
            <a:ext cx="21884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GB" i="1" dirty="0" smtClean="0">
                <a:latin typeface="Helvetica" charset="0"/>
                <a:ea typeface="Helvetica" charset="0"/>
                <a:cs typeface="Helvetica" charset="0"/>
              </a:rPr>
              <a:t>fox</a:t>
            </a:r>
            <a:r>
              <a:rPr lang="en-GB" dirty="0" smtClean="0"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GB" i="1" dirty="0">
                <a:latin typeface="Helvetica" charset="0"/>
                <a:ea typeface="Helvetica" charset="0"/>
                <a:cs typeface="Helvetica" charset="0"/>
              </a:rPr>
              <a:t>quick</a:t>
            </a:r>
            <a:r>
              <a:rPr lang="en-GB" dirty="0" smtClean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i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3399758" y="2333846"/>
            <a:ext cx="15824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GB" sz="2000" b="1" dirty="0" smtClean="0">
                <a:latin typeface="Helvetica" charset="0"/>
                <a:ea typeface="Helvetica" charset="0"/>
                <a:cs typeface="Helvetica" charset="0"/>
              </a:rPr>
              <a:t>Embedding</a:t>
            </a:r>
          </a:p>
        </p:txBody>
      </p:sp>
      <p:sp>
        <p:nvSpPr>
          <p:cNvPr id="16" name="Rechteck 15"/>
          <p:cNvSpPr/>
          <p:nvPr/>
        </p:nvSpPr>
        <p:spPr>
          <a:xfrm>
            <a:off x="408507" y="2281814"/>
            <a:ext cx="13805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GB" sz="2000" b="1" dirty="0" smtClean="0">
                <a:latin typeface="Helvetica" charset="0"/>
                <a:ea typeface="Helvetica" charset="0"/>
                <a:cs typeface="Helvetica" charset="0"/>
              </a:rPr>
              <a:t>Word: </a:t>
            </a:r>
            <a:r>
              <a:rPr lang="en-GB" sz="2000" b="1" i="1" dirty="0" smtClean="0">
                <a:latin typeface="Helvetica" charset="0"/>
                <a:ea typeface="Helvetica" charset="0"/>
                <a:cs typeface="Helvetica" charset="0"/>
              </a:rPr>
              <a:t>fox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Pfeil nach rechts 7"/>
          <p:cNvSpPr/>
          <p:nvPr/>
        </p:nvSpPr>
        <p:spPr>
          <a:xfrm>
            <a:off x="1983519" y="1977347"/>
            <a:ext cx="1329307" cy="672521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charset="0"/>
                <a:ea typeface="Helvetica" charset="0"/>
                <a:cs typeface="Helvetica" charset="0"/>
                <a:sym typeface="Calibri"/>
              </a:rPr>
              <a:t>Encoding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charset="0"/>
              <a:ea typeface="Helvetica" charset="0"/>
              <a:cs typeface="Helvetica" charset="0"/>
              <a:sym typeface="Calibri"/>
            </a:endParaRPr>
          </a:p>
        </p:txBody>
      </p:sp>
      <p:sp>
        <p:nvSpPr>
          <p:cNvPr id="18" name="Pfeil nach rechts 17"/>
          <p:cNvSpPr/>
          <p:nvPr/>
        </p:nvSpPr>
        <p:spPr>
          <a:xfrm>
            <a:off x="5178752" y="1942428"/>
            <a:ext cx="1329307" cy="672521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charset="0"/>
                <a:ea typeface="Helvetica" charset="0"/>
                <a:cs typeface="Helvetica" charset="0"/>
                <a:sym typeface="Calibri"/>
              </a:rPr>
              <a:t>Decoding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charset="0"/>
              <a:ea typeface="Helvetica" charset="0"/>
              <a:cs typeface="Helvetica" charset="0"/>
              <a:sym typeface="Calibri"/>
            </a:endParaRPr>
          </a:p>
        </p:txBody>
      </p:sp>
      <p:pic>
        <p:nvPicPr>
          <p:cNvPr id="21" name="Bild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145" y="2694525"/>
            <a:ext cx="685800" cy="2451100"/>
          </a:xfrm>
          <a:prstGeom prst="rect">
            <a:avLst/>
          </a:prstGeom>
        </p:spPr>
      </p:pic>
      <p:pic>
        <p:nvPicPr>
          <p:cNvPr id="22" name="Bild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0252" y="2807205"/>
            <a:ext cx="1244600" cy="24257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3309893" y="5313279"/>
            <a:ext cx="19362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>
                <a:latin typeface="Helvetica" charset="0"/>
                <a:ea typeface="Helvetica" charset="0"/>
                <a:cs typeface="Helvetica" charset="0"/>
              </a:rPr>
              <a:t>Linear activation</a:t>
            </a:r>
            <a:endParaRPr lang="en-GB" sz="1600" b="1" dirty="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30" name="Gruppierung 29"/>
          <p:cNvGrpSpPr/>
          <p:nvPr/>
        </p:nvGrpSpPr>
        <p:grpSpPr>
          <a:xfrm>
            <a:off x="1437255" y="4521154"/>
            <a:ext cx="2265315" cy="1665699"/>
            <a:chOff x="1437255" y="4671054"/>
            <a:chExt cx="2265315" cy="1665699"/>
          </a:xfrm>
        </p:grpSpPr>
        <p:sp>
          <p:nvSpPr>
            <p:cNvPr id="23" name="Rechteck 22"/>
            <p:cNvSpPr/>
            <p:nvPr/>
          </p:nvSpPr>
          <p:spPr>
            <a:xfrm>
              <a:off x="1437255" y="5936643"/>
              <a:ext cx="2265315" cy="40011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GB" sz="2000" b="1" dirty="0" smtClean="0">
                  <a:latin typeface="Helvetica" charset="0"/>
                  <a:ea typeface="Helvetica" charset="0"/>
                  <a:cs typeface="Helvetica" charset="0"/>
                </a:rPr>
                <a:t>Word </a:t>
              </a:r>
              <a:r>
                <a:rPr lang="en-GB" sz="2000" dirty="0" smtClean="0">
                  <a:latin typeface="Helvetica" charset="0"/>
                  <a:ea typeface="Helvetica" charset="0"/>
                  <a:cs typeface="Helvetica" charset="0"/>
                </a:rPr>
                <a:t>vectors</a:t>
              </a:r>
              <a:endParaRPr lang="en-US" sz="20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25" name="Gerade Verbindung mit Pfeil 24"/>
            <p:cNvCxnSpPr/>
            <p:nvPr/>
          </p:nvCxnSpPr>
          <p:spPr>
            <a:xfrm flipH="1" flipV="1">
              <a:off x="2488368" y="4671054"/>
              <a:ext cx="44969" cy="1162547"/>
            </a:xfrm>
            <a:prstGeom prst="straightConnector1">
              <a:avLst/>
            </a:prstGeom>
            <a:noFill/>
            <a:ln w="889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31" name="Gruppierung 30"/>
          <p:cNvGrpSpPr/>
          <p:nvPr/>
        </p:nvGrpSpPr>
        <p:grpSpPr>
          <a:xfrm>
            <a:off x="4612351" y="4421060"/>
            <a:ext cx="2492268" cy="1680689"/>
            <a:chOff x="4612351" y="4675890"/>
            <a:chExt cx="2492268" cy="1680689"/>
          </a:xfrm>
        </p:grpSpPr>
        <p:sp>
          <p:nvSpPr>
            <p:cNvPr id="28" name="Rechteck 27"/>
            <p:cNvSpPr/>
            <p:nvPr/>
          </p:nvSpPr>
          <p:spPr>
            <a:xfrm>
              <a:off x="4612351" y="5956469"/>
              <a:ext cx="2492268" cy="40011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GB" sz="2000" b="1" dirty="0" smtClean="0">
                  <a:latin typeface="Helvetica" charset="0"/>
                  <a:ea typeface="Helvetica" charset="0"/>
                  <a:cs typeface="Helvetica" charset="0"/>
                </a:rPr>
                <a:t>Context </a:t>
              </a:r>
              <a:r>
                <a:rPr lang="en-GB" sz="2000" dirty="0" smtClean="0">
                  <a:latin typeface="Helvetica" charset="0"/>
                  <a:ea typeface="Helvetica" charset="0"/>
                  <a:cs typeface="Helvetica" charset="0"/>
                </a:rPr>
                <a:t>vectors</a:t>
              </a:r>
              <a:endParaRPr lang="en-US" sz="20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29" name="Gerade Verbindung mit Pfeil 28"/>
            <p:cNvCxnSpPr/>
            <p:nvPr/>
          </p:nvCxnSpPr>
          <p:spPr>
            <a:xfrm flipH="1" flipV="1">
              <a:off x="5948579" y="4675890"/>
              <a:ext cx="44969" cy="1162547"/>
            </a:xfrm>
            <a:prstGeom prst="straightConnector1">
              <a:avLst/>
            </a:prstGeom>
            <a:noFill/>
            <a:ln w="889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33" name="Rechteck 32"/>
          <p:cNvSpPr/>
          <p:nvPr/>
        </p:nvSpPr>
        <p:spPr>
          <a:xfrm>
            <a:off x="356658" y="1836617"/>
            <a:ext cx="14654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GB" sz="2000" smtClean="0">
                <a:latin typeface="Helvetica" charset="0"/>
                <a:ea typeface="Helvetica" charset="0"/>
                <a:cs typeface="Helvetica" charset="0"/>
              </a:rPr>
              <a:t>Input Layer</a:t>
            </a:r>
            <a:endParaRPr lang="en-GB" sz="2000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4" name="Rechteck 33"/>
          <p:cNvSpPr/>
          <p:nvPr/>
        </p:nvSpPr>
        <p:spPr>
          <a:xfrm>
            <a:off x="3309893" y="1883930"/>
            <a:ext cx="17107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GB" sz="2000" dirty="0" smtClean="0">
                <a:latin typeface="Helvetica" charset="0"/>
                <a:ea typeface="Helvetica" charset="0"/>
                <a:cs typeface="Helvetica" charset="0"/>
              </a:rPr>
              <a:t>Hidden Layer</a:t>
            </a:r>
          </a:p>
        </p:txBody>
      </p:sp>
      <p:sp>
        <p:nvSpPr>
          <p:cNvPr id="35" name="Rechteck 34"/>
          <p:cNvSpPr/>
          <p:nvPr/>
        </p:nvSpPr>
        <p:spPr>
          <a:xfrm>
            <a:off x="6568314" y="1902484"/>
            <a:ext cx="16642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GB" sz="2000" smtClean="0">
                <a:latin typeface="Helvetica" charset="0"/>
                <a:ea typeface="Helvetica" charset="0"/>
                <a:cs typeface="Helvetica" charset="0"/>
              </a:rPr>
              <a:t>Output Layer</a:t>
            </a:r>
            <a:endParaRPr lang="en-GB" sz="2000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7420131" y="3612630"/>
            <a:ext cx="1561031" cy="569626"/>
          </a:xfrm>
          <a:prstGeom prst="ellipse">
            <a:avLst/>
          </a:prstGeom>
          <a:solidFill>
            <a:srgbClr val="FFFFFF">
              <a:alpha val="0"/>
            </a:srgbClr>
          </a:solidFill>
          <a:ln w="53975" cap="flat">
            <a:solidFill>
              <a:schemeClr val="accent1"/>
            </a:solidFill>
            <a:prstDash val="sysDash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005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5" grpId="0"/>
      <p:bldP spid="16" grpId="0"/>
      <p:bldP spid="8" grpId="0" animBg="1"/>
      <p:bldP spid="18" grpId="0" animBg="1"/>
      <p:bldP spid="3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Inhaltsplatzhalter 3"/>
              <p:cNvSpPr>
                <a:spLocks noGrp="1"/>
              </p:cNvSpPr>
              <p:nvPr>
                <p:ph idx="1"/>
              </p:nvPr>
            </p:nvSpPr>
            <p:spPr>
              <a:xfrm>
                <a:off x="156151" y="1274164"/>
                <a:ext cx="8763000" cy="4980481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 smtClean="0">
                    <a:latin typeface="Helvetica" charset="0"/>
                    <a:ea typeface="Helvetica" charset="0"/>
                    <a:cs typeface="Helvetica" charset="0"/>
                  </a:rPr>
                  <a:t>Normalize </a:t>
                </a:r>
                <a:r>
                  <a:rPr lang="en-US" sz="2400" dirty="0" smtClean="0">
                    <a:latin typeface="Helvetica" charset="0"/>
                    <a:ea typeface="Helvetica" charset="0"/>
                    <a:cs typeface="Helvetica" charset="0"/>
                  </a:rPr>
                  <a:t>the output layer values over </a:t>
                </a:r>
                <a:r>
                  <a:rPr lang="en-US" sz="2400" b="1" dirty="0">
                    <a:latin typeface="Helvetica" charset="0"/>
                    <a:ea typeface="Helvetica" charset="0"/>
                    <a:cs typeface="Helvetica" charset="0"/>
                  </a:rPr>
                  <a:t>all context vectors</a:t>
                </a:r>
                <a:r>
                  <a:rPr lang="en-US" sz="2400" dirty="0" smtClean="0">
                    <a:latin typeface="Helvetica" charset="0"/>
                    <a:ea typeface="Helvetica" charset="0"/>
                    <a:cs typeface="Helvetica" charset="0"/>
                  </a:rPr>
                  <a:t> by </a:t>
                </a:r>
                <a:r>
                  <a:rPr lang="en-US" sz="2400" b="1" i="1" dirty="0" err="1" smtClean="0">
                    <a:latin typeface="Helvetica" charset="0"/>
                    <a:ea typeface="Helvetica" charset="0"/>
                    <a:cs typeface="Helvetica" charset="0"/>
                  </a:rPr>
                  <a:t>softmax</a:t>
                </a:r>
                <a:endParaRPr lang="en-US" sz="2400" b="1" i="1" dirty="0" smtClean="0">
                  <a:latin typeface="Helvetica" charset="0"/>
                  <a:ea typeface="Helvetica" charset="0"/>
                  <a:cs typeface="Helvetica" charset="0"/>
                </a:endParaRPr>
              </a:p>
              <a:p>
                <a:endParaRPr lang="de-AT" sz="280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2800" i="1">
                          <a:latin typeface="Cambria Math" charset="0"/>
                        </a:rPr>
                        <m:t>𝑝</m:t>
                      </m:r>
                      <m:r>
                        <a:rPr lang="de-AT" sz="2800" i="1">
                          <a:latin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AT" sz="2800" b="0" i="0" smtClean="0">
                          <a:latin typeface="Cambria Math" charset="0"/>
                        </a:rPr>
                        <m:t>quick</m:t>
                      </m:r>
                      <m:r>
                        <a:rPr lang="de-AT" sz="2800" i="1">
                          <a:latin typeface="Cambria Math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de-AT" sz="2800">
                          <a:latin typeface="Cambria Math" charset="0"/>
                        </a:rPr>
                        <m:t>fox</m:t>
                      </m:r>
                      <m:r>
                        <a:rPr lang="de-AT" sz="2800" i="1">
                          <a:latin typeface="Cambria Math" charset="0"/>
                        </a:rPr>
                        <m:t>)=</m:t>
                      </m:r>
                      <m:f>
                        <m:fPr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l-GR" sz="28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l-GR" sz="2800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GB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2800" i="1">
                                      <a:latin typeface="Cambria Math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e-AT" sz="2800">
                                      <a:latin typeface="Cambria Math" charset="0"/>
                                    </a:rPr>
                                    <m:t>fox</m:t>
                                  </m:r>
                                </m:sub>
                              </m:sSub>
                              <m:r>
                                <a:rPr lang="de-AT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GB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2800" i="1">
                                      <a:latin typeface="Cambria Math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e-AT" sz="2800" b="0" i="0" smtClean="0">
                                      <a:latin typeface="Cambria Math" charset="0"/>
                                    </a:rPr>
                                    <m:t>quick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GB" sz="28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"/>
                                </m:rPr>
                                <a:rPr lang="de-AT" sz="28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lang="de-AT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</m:t>
                              </m:r>
                              <m:r>
                                <a:rPr lang="de-AT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l-GR" sz="28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sz="28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GB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AT" sz="2800" i="1">
                                          <a:latin typeface="Cambria Math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de-AT" sz="2800">
                                          <a:latin typeface="Cambria Math" charset="0"/>
                                        </a:rPr>
                                        <m:t>fox</m:t>
                                      </m:r>
                                    </m:sub>
                                  </m:sSub>
                                  <m:r>
                                    <a:rPr lang="de-AT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GB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AT" sz="2800" i="1">
                                          <a:latin typeface="Cambria Math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de-AT" sz="2800" b="0" i="0" smtClean="0">
                                          <a:latin typeface="Cambria Math" charset="0"/>
                                        </a:rPr>
                                        <m:t>l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>
                  <a:latin typeface="Helvetica" charset="0"/>
                  <a:ea typeface="Helvetica" charset="0"/>
                  <a:cs typeface="Helvetica" charset="0"/>
                </a:endParaRPr>
              </a:p>
              <a:p>
                <a:endParaRPr lang="en-US" sz="2800" dirty="0">
                  <a:latin typeface="Helvetica" charset="0"/>
                  <a:ea typeface="Helvetica" charset="0"/>
                  <a:cs typeface="Helvetica" charset="0"/>
                </a:endParaRPr>
              </a:p>
              <a:p>
                <a:r>
                  <a:rPr lang="en-US" sz="2400" dirty="0" smtClean="0">
                    <a:latin typeface="Helvetica" charset="0"/>
                    <a:ea typeface="Helvetica" charset="0"/>
                    <a:cs typeface="Helvetica" charset="0"/>
                  </a:rPr>
                  <a:t>Minimize the cost function on all the training</a:t>
                </a:r>
                <a:endParaRPr lang="en-US" sz="2800" b="0" i="0" dirty="0" smtClean="0">
                  <a:latin typeface="Helvetica" charset="0"/>
                  <a:ea typeface="Helvetica" charset="0"/>
                  <a:cs typeface="Helvetica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  </m:t>
                      </m:r>
                      <m:r>
                        <a:rPr lang="en-US" sz="2800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𝐽</m:t>
                      </m:r>
                      <m:r>
                        <a:rPr lang="en-US" sz="2800" i="1">
                          <a:latin typeface="Cambria Math" charset="0"/>
                          <a:ea typeface="Helvetica" charset="0"/>
                          <a:cs typeface="Helvetica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−</m:t>
                      </m:r>
                      <m:f>
                        <m:fPr>
                          <m:ctrlPr>
                            <a:rPr lang="en-US" sz="2800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𝑇</m:t>
                          </m:r>
                        </m:sup>
                        <m:e>
                          <m:func>
                            <m:funcPr>
                              <m:ctrlPr>
                                <a:rPr lang="en-US" sz="2800" i="1" smtClean="0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800" i="1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de-AT" sz="2800" dirty="0" smtClean="0">
                  <a:latin typeface="Helvetica" charset="0"/>
                  <a:ea typeface="Helvetica" charset="0"/>
                  <a:cs typeface="Helvetica" charset="0"/>
                </a:endParaRPr>
              </a:p>
              <a:p>
                <a:pPr marL="0" indent="0">
                  <a:buNone/>
                </a:pPr>
                <a:endParaRPr lang="en-US" sz="1600" dirty="0" smtClean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3" name="Inhaltsplatzhalt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6151" y="1274164"/>
                <a:ext cx="8763000" cy="4980481"/>
              </a:xfrm>
              <a:blipFill rotWithShape="0">
                <a:blip r:embed="rId3"/>
                <a:stretch>
                  <a:fillRect l="-1461" t="-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4402739" y="3013017"/>
            <a:ext cx="2732578" cy="854438"/>
          </a:xfrm>
          <a:prstGeom prst="ellipse">
            <a:avLst/>
          </a:prstGeom>
          <a:solidFill>
            <a:srgbClr val="FFFFFF">
              <a:alpha val="0"/>
            </a:srgbClr>
          </a:solidFill>
          <a:ln w="53975" cap="flat">
            <a:solidFill>
              <a:schemeClr val="accent6">
                <a:lumMod val="50000"/>
              </a:schemeClr>
            </a:solidFill>
            <a:prstDash val="sysDash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129629" y="121974"/>
            <a:ext cx="88515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kumimoji="0" lang="en-US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Times"/>
              </a:rPr>
              <a:t>Basic</a:t>
            </a:r>
            <a:r>
              <a:rPr kumimoji="0" lang="en-US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Times"/>
              </a:rPr>
              <a:t> </a:t>
            </a:r>
            <a:r>
              <a:rPr kumimoji="0" lang="en-US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Times"/>
              </a:rPr>
              <a:t>Neural Architecture</a:t>
            </a:r>
            <a:endParaRPr kumimoji="0" lang="en-US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398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0" y="694551"/>
            <a:ext cx="8981161" cy="83740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algn="ctr">
              <a:spcBef>
                <a:spcPts val="700"/>
              </a:spcBef>
              <a:buClr>
                <a:srgbClr val="FF0000"/>
              </a:buClr>
              <a:buSzPct val="10000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</a:pPr>
            <a:r>
              <a:rPr lang="en-US" sz="48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Semantics</a:t>
            </a:r>
            <a:endParaRPr lang="en-US" sz="2800" b="1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7640638" y="-33338"/>
            <a:ext cx="925512" cy="33655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de-DE"/>
          </a:p>
        </p:txBody>
      </p:sp>
      <p:pic>
        <p:nvPicPr>
          <p:cNvPr id="25" name="Bild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35" y="2877903"/>
            <a:ext cx="3657600" cy="1687982"/>
          </a:xfrm>
          <a:prstGeom prst="rect">
            <a:avLst/>
          </a:prstGeom>
        </p:spPr>
      </p:pic>
      <p:pic>
        <p:nvPicPr>
          <p:cNvPr id="26" name="Bild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061" y="2284712"/>
            <a:ext cx="4099396" cy="296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029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-104930"/>
            <a:ext cx="9144000" cy="6340839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84223" y="2888260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2820649" y="762155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3360295" y="3745198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38603" y="1736515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786327" y="5139283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107836" y="4879609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034789" y="3315324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137285" y="1903905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04604" y="684861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4951751" y="4437710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7979764" y="470157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4951751" y="2910745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5084163" y="242807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7979763" y="1251677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372662" y="2333312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9980" y="6338652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92175" y="6423128"/>
            <a:ext cx="1996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Word </a:t>
            </a:r>
            <a:r>
              <a:rPr lang="en-GB" sz="2000" dirty="0" smtClean="0">
                <a:latin typeface="Helvetica" charset="0"/>
                <a:ea typeface="Helvetica" charset="0"/>
                <a:cs typeface="Helvetica" charset="0"/>
              </a:rPr>
              <a:t>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2385934" y="1996189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182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-104930"/>
            <a:ext cx="9144000" cy="6340839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84223" y="2888260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2820649" y="762155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1864714" y="3535645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598858" y="3432591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107836" y="4879609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5581337" y="3052060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2287248" y="624900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5169108" y="3574998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7542551" y="2013364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011087" y="2937141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8088444" y="1915772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815498" y="2532712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9980" y="6338652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92175" y="6423128"/>
            <a:ext cx="1996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Word </a:t>
            </a:r>
            <a:r>
              <a:rPr lang="en-GB" sz="2000" dirty="0" smtClean="0">
                <a:latin typeface="Helvetica" charset="0"/>
                <a:ea typeface="Helvetica" charset="0"/>
                <a:cs typeface="Helvetica" charset="0"/>
              </a:rPr>
              <a:t>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635177" y="2546141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5235942" y="292676"/>
            <a:ext cx="434715" cy="519348"/>
          </a:xfrm>
          <a:prstGeom prst="ellipse">
            <a:avLst/>
          </a:prstGeom>
          <a:solidFill>
            <a:srgbClr val="FEFDFF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4866803" y="779177"/>
            <a:ext cx="434715" cy="519348"/>
          </a:xfrm>
          <a:prstGeom prst="ellipse">
            <a:avLst/>
          </a:prstGeom>
          <a:solidFill>
            <a:srgbClr val="FEFDFF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5342119" y="854173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4864935" y="781722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5224698" y="302040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853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-104930"/>
            <a:ext cx="9144000" cy="6340839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84223" y="2888260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2820649" y="762155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3360295" y="3745198"/>
            <a:ext cx="434715" cy="519348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38603" y="1736515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786327" y="5139283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107836" y="4879609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034789" y="3315324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137285" y="1903905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04604" y="684861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4951751" y="4437710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7979764" y="470157"/>
            <a:ext cx="434715" cy="519348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4951751" y="2910745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5084163" y="242807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7979763" y="1251677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372662" y="2333312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9980" y="6338652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92175" y="6423128"/>
            <a:ext cx="1996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Word </a:t>
            </a:r>
            <a:r>
              <a:rPr lang="en-GB" sz="2000" dirty="0" smtClean="0">
                <a:latin typeface="Helvetica" charset="0"/>
                <a:ea typeface="Helvetica" charset="0"/>
                <a:cs typeface="Helvetica" charset="0"/>
              </a:rPr>
              <a:t>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2385934" y="1996189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2943068" y="4196826"/>
            <a:ext cx="1194217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Heineken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7542551" y="106308"/>
            <a:ext cx="1194217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 err="1">
                <a:latin typeface="Helvetica" charset="0"/>
                <a:ea typeface="Helvetica" charset="0"/>
                <a:cs typeface="Helvetica" charset="0"/>
              </a:rPr>
              <a:t>Tesgüino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95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-104930"/>
            <a:ext cx="9144000" cy="6340839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84223" y="2888260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2820649" y="762155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1864714" y="3535645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235942" y="292676"/>
            <a:ext cx="434715" cy="519348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598858" y="3432591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107836" y="4879609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5581337" y="3052060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866803" y="779177"/>
            <a:ext cx="434715" cy="519348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2287248" y="624900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5169108" y="3574998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011087" y="2937141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5342119" y="854173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9980" y="6338652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92175" y="6423128"/>
            <a:ext cx="1996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Word </a:t>
            </a:r>
            <a:r>
              <a:rPr lang="en-GB" sz="2000" dirty="0" smtClean="0">
                <a:latin typeface="Helvetica" charset="0"/>
                <a:ea typeface="Helvetica" charset="0"/>
                <a:cs typeface="Helvetica" charset="0"/>
              </a:rPr>
              <a:t>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635177" y="2546141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4219106" y="1256693"/>
            <a:ext cx="1194217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GB" sz="2000">
                <a:latin typeface="Helvetica" charset="0"/>
                <a:ea typeface="Helvetica" charset="0"/>
                <a:cs typeface="Helvetica" charset="0"/>
              </a:rPr>
              <a:t>Heineken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5630993" y="320518"/>
            <a:ext cx="1194217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 err="1">
                <a:latin typeface="Helvetica" charset="0"/>
                <a:ea typeface="Helvetica" charset="0"/>
                <a:cs typeface="Helvetica" charset="0"/>
              </a:rPr>
              <a:t>Tesgüino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7542551" y="2013364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8088444" y="1915772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7815498" y="2532712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487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-104930"/>
            <a:ext cx="9144000" cy="6340839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84223" y="2888260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2820649" y="762155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3360295" y="3745198"/>
            <a:ext cx="434715" cy="519348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38603" y="1736515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786327" y="5139283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107836" y="4879609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034789" y="3315324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137285" y="1903905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04604" y="684861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4951751" y="4437710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7979764" y="470157"/>
            <a:ext cx="434715" cy="519348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4951751" y="2910745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7979763" y="1251677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372662" y="2333312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9980" y="6338652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92175" y="6423128"/>
            <a:ext cx="1996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Word </a:t>
            </a:r>
            <a:r>
              <a:rPr lang="en-GB" sz="2000" dirty="0" smtClean="0">
                <a:latin typeface="Helvetica" charset="0"/>
                <a:ea typeface="Helvetica" charset="0"/>
                <a:cs typeface="Helvetica" charset="0"/>
              </a:rPr>
              <a:t>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2385934" y="1996189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2943068" y="4196826"/>
            <a:ext cx="1194217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Heineken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7542551" y="106308"/>
            <a:ext cx="1194217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 err="1">
                <a:latin typeface="Helvetica" charset="0"/>
                <a:ea typeface="Helvetica" charset="0"/>
                <a:cs typeface="Helvetica" charset="0"/>
              </a:rPr>
              <a:t>Tesgüino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7" name="Dreieck 26"/>
          <p:cNvSpPr/>
          <p:nvPr/>
        </p:nvSpPr>
        <p:spPr>
          <a:xfrm>
            <a:off x="2385934" y="6297945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3003029" y="6393197"/>
            <a:ext cx="1996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 smtClean="0">
                <a:latin typeface="Helvetica" charset="0"/>
                <a:ea typeface="Helvetica" charset="0"/>
                <a:cs typeface="Helvetica" charset="0"/>
              </a:rPr>
              <a:t>Context 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Dreieck 28"/>
          <p:cNvSpPr/>
          <p:nvPr/>
        </p:nvSpPr>
        <p:spPr>
          <a:xfrm>
            <a:off x="4576991" y="186215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5342119" y="854173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Dreieck 30"/>
          <p:cNvSpPr/>
          <p:nvPr/>
        </p:nvSpPr>
        <p:spPr>
          <a:xfrm>
            <a:off x="4019861" y="5398957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Dreieck 31"/>
          <p:cNvSpPr/>
          <p:nvPr/>
        </p:nvSpPr>
        <p:spPr>
          <a:xfrm>
            <a:off x="7440117" y="3740983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Dreieck 32"/>
          <p:cNvSpPr/>
          <p:nvPr/>
        </p:nvSpPr>
        <p:spPr>
          <a:xfrm>
            <a:off x="5836795" y="3653642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Dreieck 33"/>
          <p:cNvSpPr/>
          <p:nvPr/>
        </p:nvSpPr>
        <p:spPr>
          <a:xfrm>
            <a:off x="1490271" y="1967458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Dreieck 35"/>
          <p:cNvSpPr/>
          <p:nvPr/>
        </p:nvSpPr>
        <p:spPr>
          <a:xfrm>
            <a:off x="409732" y="4860637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Dreieck 36"/>
          <p:cNvSpPr/>
          <p:nvPr/>
        </p:nvSpPr>
        <p:spPr>
          <a:xfrm>
            <a:off x="6638143" y="1277521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Dreieck 37"/>
          <p:cNvSpPr/>
          <p:nvPr/>
        </p:nvSpPr>
        <p:spPr>
          <a:xfrm>
            <a:off x="1786327" y="106308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479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 animBg="1"/>
      <p:bldP spid="31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3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-104930"/>
            <a:ext cx="9144000" cy="6340839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84223" y="2888260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2820649" y="762155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3360295" y="3745198"/>
            <a:ext cx="434715" cy="519348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38603" y="1736515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786327" y="5139283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107836" y="4879609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034789" y="3315324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137285" y="1903905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04604" y="684861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4951751" y="4437710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7979764" y="470157"/>
            <a:ext cx="434715" cy="519348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4951751" y="2910745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7979763" y="1251677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372662" y="2333312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9980" y="6338652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92175" y="6423128"/>
            <a:ext cx="1996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Word </a:t>
            </a:r>
            <a:r>
              <a:rPr lang="en-GB" sz="2000" dirty="0" smtClean="0">
                <a:latin typeface="Helvetica" charset="0"/>
                <a:ea typeface="Helvetica" charset="0"/>
                <a:cs typeface="Helvetica" charset="0"/>
              </a:rPr>
              <a:t>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2385934" y="1996189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2943068" y="4196826"/>
            <a:ext cx="1194217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Heineken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7542551" y="106308"/>
            <a:ext cx="1194217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 err="1">
                <a:latin typeface="Helvetica" charset="0"/>
                <a:ea typeface="Helvetica" charset="0"/>
                <a:cs typeface="Helvetica" charset="0"/>
              </a:rPr>
              <a:t>Tesgüino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7" name="Dreieck 26"/>
          <p:cNvSpPr/>
          <p:nvPr/>
        </p:nvSpPr>
        <p:spPr>
          <a:xfrm>
            <a:off x="2385934" y="6297945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3003029" y="6393197"/>
            <a:ext cx="1996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Context </a:t>
            </a:r>
            <a:r>
              <a:rPr lang="en-GB" sz="2000" dirty="0" smtClean="0">
                <a:latin typeface="Helvetica" charset="0"/>
                <a:ea typeface="Helvetica" charset="0"/>
                <a:cs typeface="Helvetica" charset="0"/>
              </a:rPr>
              <a:t>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Dreieck 28"/>
          <p:cNvSpPr/>
          <p:nvPr/>
        </p:nvSpPr>
        <p:spPr>
          <a:xfrm>
            <a:off x="4576991" y="186215"/>
            <a:ext cx="629587" cy="519348"/>
          </a:xfrm>
          <a:prstGeom prst="triangl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5342119" y="854173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4062335" y="64877"/>
            <a:ext cx="662683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drink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3" name="Gerade Verbindung mit Pfeil 2"/>
          <p:cNvCxnSpPr/>
          <p:nvPr/>
        </p:nvCxnSpPr>
        <p:spPr>
          <a:xfrm flipV="1">
            <a:off x="3747540" y="916615"/>
            <a:ext cx="1107715" cy="2738644"/>
          </a:xfrm>
          <a:prstGeom prst="straightConnector1">
            <a:avLst/>
          </a:prstGeom>
          <a:noFill/>
          <a:ln w="66675" cap="flat">
            <a:solidFill>
              <a:schemeClr val="accent3"/>
            </a:solidFill>
            <a:prstDash val="dash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Gerade Verbindung mit Pfeil 31"/>
          <p:cNvCxnSpPr/>
          <p:nvPr/>
        </p:nvCxnSpPr>
        <p:spPr>
          <a:xfrm flipH="1" flipV="1">
            <a:off x="5455785" y="592110"/>
            <a:ext cx="2355971" cy="133284"/>
          </a:xfrm>
          <a:prstGeom prst="straightConnector1">
            <a:avLst/>
          </a:prstGeom>
          <a:noFill/>
          <a:ln w="66675" cap="flat">
            <a:solidFill>
              <a:schemeClr val="accent3"/>
            </a:solidFill>
            <a:prstDash val="dash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5" name="Dreieck 34"/>
          <p:cNvSpPr/>
          <p:nvPr/>
        </p:nvSpPr>
        <p:spPr>
          <a:xfrm>
            <a:off x="4019861" y="5398957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Dreieck 35"/>
          <p:cNvSpPr/>
          <p:nvPr/>
        </p:nvSpPr>
        <p:spPr>
          <a:xfrm>
            <a:off x="7440117" y="3740983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Dreieck 36"/>
          <p:cNvSpPr/>
          <p:nvPr/>
        </p:nvSpPr>
        <p:spPr>
          <a:xfrm>
            <a:off x="5836795" y="3653642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Dreieck 37"/>
          <p:cNvSpPr/>
          <p:nvPr/>
        </p:nvSpPr>
        <p:spPr>
          <a:xfrm>
            <a:off x="1490271" y="1967458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Dreieck 39"/>
          <p:cNvSpPr/>
          <p:nvPr/>
        </p:nvSpPr>
        <p:spPr>
          <a:xfrm>
            <a:off x="409732" y="4860637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Dreieck 40"/>
          <p:cNvSpPr/>
          <p:nvPr/>
        </p:nvSpPr>
        <p:spPr>
          <a:xfrm>
            <a:off x="6638143" y="1277521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Dreieck 41"/>
          <p:cNvSpPr/>
          <p:nvPr/>
        </p:nvSpPr>
        <p:spPr>
          <a:xfrm>
            <a:off x="1786327" y="106308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343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40" grpId="0" animBg="1"/>
      <p:bldP spid="41" grpId="0" animBg="1"/>
      <p:bldP spid="4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-104930"/>
            <a:ext cx="9144000" cy="6340839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84223" y="2888260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2820649" y="762155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1864714" y="3535645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235942" y="292676"/>
            <a:ext cx="434715" cy="519348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598858" y="3432591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107836" y="4879609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5581337" y="3052060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866803" y="779177"/>
            <a:ext cx="434715" cy="519348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2287248" y="624900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5169108" y="3574998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011087" y="2937141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5342119" y="854173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9980" y="6338652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92175" y="6423128"/>
            <a:ext cx="1996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Word </a:t>
            </a:r>
            <a:r>
              <a:rPr lang="en-GB" sz="2000" dirty="0" smtClean="0">
                <a:latin typeface="Helvetica" charset="0"/>
                <a:ea typeface="Helvetica" charset="0"/>
                <a:cs typeface="Helvetica" charset="0"/>
              </a:rPr>
              <a:t>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635177" y="2546141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4219106" y="1256693"/>
            <a:ext cx="1194217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GB" sz="2000">
                <a:latin typeface="Helvetica" charset="0"/>
                <a:ea typeface="Helvetica" charset="0"/>
                <a:cs typeface="Helvetica" charset="0"/>
              </a:rPr>
              <a:t>Heineken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5630993" y="320518"/>
            <a:ext cx="1194217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 err="1">
                <a:latin typeface="Helvetica" charset="0"/>
                <a:ea typeface="Helvetica" charset="0"/>
                <a:cs typeface="Helvetica" charset="0"/>
              </a:rPr>
              <a:t>Tesgüino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7542551" y="2013364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8088444" y="1915772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7815498" y="2532712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Dreieck 29"/>
          <p:cNvSpPr/>
          <p:nvPr/>
        </p:nvSpPr>
        <p:spPr>
          <a:xfrm>
            <a:off x="4576991" y="186215"/>
            <a:ext cx="629587" cy="519348"/>
          </a:xfrm>
          <a:prstGeom prst="triangl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4062335" y="64877"/>
            <a:ext cx="662683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drink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2" name="Dreieck 31"/>
          <p:cNvSpPr/>
          <p:nvPr/>
        </p:nvSpPr>
        <p:spPr>
          <a:xfrm>
            <a:off x="2385934" y="6297945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Rechteck 32"/>
          <p:cNvSpPr/>
          <p:nvPr/>
        </p:nvSpPr>
        <p:spPr>
          <a:xfrm>
            <a:off x="3003029" y="6393197"/>
            <a:ext cx="1996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Context </a:t>
            </a:r>
            <a:r>
              <a:rPr lang="en-GB" sz="2000" dirty="0" smtClean="0">
                <a:latin typeface="Helvetica" charset="0"/>
                <a:ea typeface="Helvetica" charset="0"/>
                <a:cs typeface="Helvetica" charset="0"/>
              </a:rPr>
              <a:t>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24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hteck 41"/>
          <p:cNvSpPr/>
          <p:nvPr/>
        </p:nvSpPr>
        <p:spPr>
          <a:xfrm>
            <a:off x="0" y="-104930"/>
            <a:ext cx="9144000" cy="6340839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84223" y="2888260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2820649" y="762155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3360295" y="3745198"/>
            <a:ext cx="434715" cy="519348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38603" y="1736515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786327" y="5139283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107836" y="4879609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034789" y="3315324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137285" y="1903905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04604" y="684861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4951751" y="4437710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7979764" y="470157"/>
            <a:ext cx="434715" cy="519348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4951751" y="2910745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7979763" y="1251677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372662" y="2333312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9980" y="6338652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92175" y="6423128"/>
            <a:ext cx="1996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Word </a:t>
            </a:r>
            <a:r>
              <a:rPr lang="en-GB" sz="2000" dirty="0" smtClean="0">
                <a:latin typeface="Helvetica" charset="0"/>
                <a:ea typeface="Helvetica" charset="0"/>
                <a:cs typeface="Helvetica" charset="0"/>
              </a:rPr>
              <a:t>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2385934" y="1996189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3762531" y="3880042"/>
            <a:ext cx="1194217" cy="35715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Heineken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7542551" y="106308"/>
            <a:ext cx="1194217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 err="1">
                <a:latin typeface="Helvetica" charset="0"/>
                <a:ea typeface="Helvetica" charset="0"/>
                <a:cs typeface="Helvetica" charset="0"/>
              </a:rPr>
              <a:t>Tesgüino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7" name="Dreieck 26"/>
          <p:cNvSpPr/>
          <p:nvPr/>
        </p:nvSpPr>
        <p:spPr>
          <a:xfrm>
            <a:off x="2385934" y="6297945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3003029" y="6393197"/>
            <a:ext cx="1996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Context </a:t>
            </a:r>
            <a:r>
              <a:rPr lang="en-GB" sz="2000" dirty="0" smtClean="0">
                <a:latin typeface="Helvetica" charset="0"/>
                <a:ea typeface="Helvetica" charset="0"/>
                <a:cs typeface="Helvetica" charset="0"/>
              </a:rPr>
              <a:t>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Dreieck 28"/>
          <p:cNvSpPr/>
          <p:nvPr/>
        </p:nvSpPr>
        <p:spPr>
          <a:xfrm>
            <a:off x="4576991" y="186215"/>
            <a:ext cx="629587" cy="519348"/>
          </a:xfrm>
          <a:prstGeom prst="triangl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5342119" y="854173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4062335" y="64877"/>
            <a:ext cx="662683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drink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3" name="Gerade Verbindung mit Pfeil 2"/>
          <p:cNvCxnSpPr/>
          <p:nvPr/>
        </p:nvCxnSpPr>
        <p:spPr>
          <a:xfrm flipV="1">
            <a:off x="3747540" y="3065489"/>
            <a:ext cx="253585" cy="589770"/>
          </a:xfrm>
          <a:prstGeom prst="straightConnector1">
            <a:avLst/>
          </a:prstGeom>
          <a:noFill/>
          <a:ln w="66675" cap="flat">
            <a:solidFill>
              <a:schemeClr val="accent3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3" name="Rechteck 32"/>
          <p:cNvSpPr/>
          <p:nvPr/>
        </p:nvSpPr>
        <p:spPr>
          <a:xfrm>
            <a:off x="29980" y="3985040"/>
            <a:ext cx="32453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GB" sz="2000" b="1" dirty="0" smtClean="0">
                <a:latin typeface="Helvetica" charset="0"/>
                <a:ea typeface="Helvetica" charset="0"/>
                <a:cs typeface="Helvetica" charset="0"/>
              </a:rPr>
              <a:t>Question</a:t>
            </a:r>
          </a:p>
          <a:p>
            <a:pPr algn="ctr">
              <a:spcBef>
                <a:spcPts val="0"/>
              </a:spcBef>
            </a:pPr>
            <a:r>
              <a:rPr lang="en-GB" sz="2000" i="1" u="sng" dirty="0" smtClean="0">
                <a:latin typeface="Helvetica" charset="0"/>
                <a:ea typeface="Helvetica" charset="0"/>
                <a:cs typeface="Helvetica" charset="0"/>
              </a:rPr>
              <a:t>How Long Should be the size of the Arrow??</a:t>
            </a:r>
            <a:endParaRPr lang="en-US" sz="2000" i="1" u="sng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5" name="Rechteck 34"/>
          <p:cNvSpPr/>
          <p:nvPr/>
        </p:nvSpPr>
        <p:spPr>
          <a:xfrm>
            <a:off x="-21551" y="3578529"/>
            <a:ext cx="33534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GB" sz="2000" dirty="0" smtClean="0">
                <a:latin typeface="Helvetica" charset="0"/>
                <a:ea typeface="Helvetica" charset="0"/>
                <a:cs typeface="Helvetica" charset="0"/>
              </a:rPr>
              <a:t>Corpus: </a:t>
            </a:r>
            <a:r>
              <a:rPr lang="en-GB" sz="2000" dirty="0" smtClean="0"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Heineken, drink</a:t>
            </a:r>
            <a:r>
              <a:rPr lang="en-GB" sz="2000" dirty="0" smtClean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GB" sz="20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36" name="Gerade Verbindung mit Pfeil 35"/>
          <p:cNvCxnSpPr/>
          <p:nvPr/>
        </p:nvCxnSpPr>
        <p:spPr>
          <a:xfrm flipV="1">
            <a:off x="3899940" y="2852660"/>
            <a:ext cx="403488" cy="895039"/>
          </a:xfrm>
          <a:prstGeom prst="straightConnector1">
            <a:avLst/>
          </a:prstGeom>
          <a:noFill/>
          <a:ln w="66675" cap="flat">
            <a:solidFill>
              <a:schemeClr val="accent3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Gerade Verbindung mit Pfeil 36"/>
          <p:cNvCxnSpPr/>
          <p:nvPr/>
        </p:nvCxnSpPr>
        <p:spPr>
          <a:xfrm flipV="1">
            <a:off x="3554228" y="3147934"/>
            <a:ext cx="223290" cy="420759"/>
          </a:xfrm>
          <a:prstGeom prst="straightConnector1">
            <a:avLst/>
          </a:prstGeom>
          <a:noFill/>
          <a:ln w="66675" cap="flat">
            <a:solidFill>
              <a:schemeClr val="accent3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1" name="Rechteck 40"/>
          <p:cNvSpPr/>
          <p:nvPr/>
        </p:nvSpPr>
        <p:spPr>
          <a:xfrm>
            <a:off x="3618565" y="2603871"/>
            <a:ext cx="6626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GB" sz="2800" b="1" smtClean="0">
                <a:latin typeface="Helvetica" charset="0"/>
                <a:ea typeface="Helvetica" charset="0"/>
                <a:cs typeface="Helvetica" charset="0"/>
              </a:rPr>
              <a:t>?</a:t>
            </a:r>
            <a:endParaRPr lang="en-US" sz="2800" i="1" u="sng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25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4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Inhaltsplatzhalter 3"/>
              <p:cNvSpPr>
                <a:spLocks noGrp="1"/>
              </p:cNvSpPr>
              <p:nvPr>
                <p:ph idx="1"/>
              </p:nvPr>
            </p:nvSpPr>
            <p:spPr>
              <a:xfrm>
                <a:off x="156151" y="635836"/>
                <a:ext cx="8763000" cy="5333999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3600" b="1" dirty="0" smtClean="0">
                    <a:latin typeface="Helvetica" charset="0"/>
                    <a:ea typeface="Helvetica" charset="0"/>
                    <a:cs typeface="Helvetica" charset="0"/>
                  </a:rPr>
                  <a:t>Answer 1 – Basic NN</a:t>
                </a:r>
              </a:p>
              <a:p>
                <a:pPr marL="0" indent="0" algn="ctr">
                  <a:buNone/>
                </a:pPr>
                <a:endParaRPr lang="en-US" sz="2400" b="1" dirty="0" smtClean="0">
                  <a:latin typeface="Helvetica" charset="0"/>
                  <a:ea typeface="Helvetica" charset="0"/>
                  <a:cs typeface="Helvetica" charset="0"/>
                </a:endParaRPr>
              </a:p>
              <a:p>
                <a:r>
                  <a:rPr lang="en-US" sz="2400" dirty="0" smtClean="0">
                    <a:latin typeface="Helvetica" charset="0"/>
                    <a:ea typeface="Helvetica" charset="0"/>
                    <a:cs typeface="Helvetica" charset="0"/>
                  </a:rPr>
                  <a:t>Normalize over </a:t>
                </a:r>
                <a:r>
                  <a:rPr lang="en-US" sz="2400" b="1" dirty="0" smtClean="0">
                    <a:latin typeface="Helvetica" charset="0"/>
                    <a:ea typeface="Helvetica" charset="0"/>
                    <a:cs typeface="Helvetica" charset="0"/>
                  </a:rPr>
                  <a:t>all context vectors</a:t>
                </a:r>
                <a:r>
                  <a:rPr lang="en-US" sz="2400" dirty="0" smtClean="0">
                    <a:latin typeface="Helvetica" charset="0"/>
                    <a:ea typeface="Helvetica" charset="0"/>
                    <a:cs typeface="Helvetica" charset="0"/>
                  </a:rPr>
                  <a:t> by </a:t>
                </a:r>
                <a:r>
                  <a:rPr lang="en-US" sz="2400" i="1" dirty="0" err="1" smtClean="0">
                    <a:latin typeface="Helvetica" charset="0"/>
                    <a:ea typeface="Helvetica" charset="0"/>
                    <a:cs typeface="Helvetica" charset="0"/>
                  </a:rPr>
                  <a:t>softmax</a:t>
                </a:r>
                <a:endParaRPr lang="en-US" sz="2400" i="1" dirty="0" smtClean="0">
                  <a:latin typeface="Helvetica" charset="0"/>
                  <a:ea typeface="Helvetica" charset="0"/>
                  <a:cs typeface="Helvetica" charset="0"/>
                </a:endParaRPr>
              </a:p>
              <a:p>
                <a:endParaRPr lang="de-AT" sz="280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2800" i="1">
                          <a:latin typeface="Cambria Math" charset="0"/>
                        </a:rPr>
                        <m:t>𝑝</m:t>
                      </m:r>
                      <m:r>
                        <a:rPr lang="de-AT" sz="2800" i="1">
                          <a:latin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AT" sz="2800" b="0" i="0" smtClean="0">
                          <a:latin typeface="Cambria Math" charset="0"/>
                        </a:rPr>
                        <m:t>drink</m:t>
                      </m:r>
                      <m:r>
                        <a:rPr lang="de-AT" sz="2800" i="1">
                          <a:latin typeface="Cambria Math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de-AT" sz="2800" b="0" i="0" smtClean="0">
                          <a:latin typeface="Cambria Math" charset="0"/>
                        </a:rPr>
                        <m:t>Heineken</m:t>
                      </m:r>
                      <m:r>
                        <a:rPr lang="de-AT" sz="2800" i="1">
                          <a:latin typeface="Cambria Math" charset="0"/>
                        </a:rPr>
                        <m:t>)=</m:t>
                      </m:r>
                      <m:f>
                        <m:fPr>
                          <m:ctrlPr>
                            <a:rPr lang="en-GB" sz="2800" i="1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l-GR" sz="28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l-GR" sz="2800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GB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2800" i="1">
                                      <a:latin typeface="Cambria Math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e-AT" sz="2800" b="0" i="0" smtClean="0">
                                      <a:latin typeface="Cambria Math" charset="0"/>
                                    </a:rPr>
                                    <m:t>Heineken</m:t>
                                  </m:r>
                                </m:sub>
                              </m:sSub>
                              <m:r>
                                <a:rPr lang="de-AT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GB" sz="2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2800" i="1">
                                      <a:latin typeface="Cambria Math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e-AT" sz="2800" b="0" i="0" smtClean="0">
                                      <a:latin typeface="Cambria Math" charset="0"/>
                                    </a:rPr>
                                    <m:t>drink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GB" sz="28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"/>
                                </m:rPr>
                                <a:rPr lang="de-AT" sz="28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lang="de-AT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⊂</m:t>
                              </m:r>
                              <m:r>
                                <a:rPr lang="de-AT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l-GR" sz="28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sz="28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GB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AT" sz="2800" i="1">
                                          <a:latin typeface="Cambria Math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de-AT" sz="2800">
                                          <a:latin typeface="Cambria Math" charset="0"/>
                                        </a:rPr>
                                        <m:t>Heineken</m:t>
                                      </m:r>
                                    </m:sub>
                                  </m:sSub>
                                  <m:r>
                                    <a:rPr lang="de-AT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GB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AT" sz="2800" i="1">
                                          <a:latin typeface="Cambria Math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de-AT" sz="2800" b="0" i="0" smtClean="0">
                                          <a:latin typeface="Cambria Math" charset="0"/>
                                        </a:rPr>
                                        <m:t>l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>
                  <a:latin typeface="Helvetica" charset="0"/>
                  <a:ea typeface="Helvetica" charset="0"/>
                  <a:cs typeface="Helvetica" charset="0"/>
                </a:endParaRPr>
              </a:p>
              <a:p>
                <a:endParaRPr lang="en-US" sz="2800" dirty="0">
                  <a:latin typeface="Helvetica" charset="0"/>
                  <a:ea typeface="Helvetica" charset="0"/>
                  <a:cs typeface="Helvetica" charset="0"/>
                </a:endParaRPr>
              </a:p>
              <a:p>
                <a:r>
                  <a:rPr lang="en-US" sz="2400" dirty="0" smtClean="0">
                    <a:latin typeface="Helvetica" charset="0"/>
                    <a:ea typeface="Helvetica" charset="0"/>
                    <a:cs typeface="Helvetica" charset="0"/>
                  </a:rPr>
                  <a:t>Problem</a:t>
                </a:r>
                <a:r>
                  <a:rPr lang="en-US" sz="2400" dirty="0">
                    <a:latin typeface="Helvetica" charset="0"/>
                    <a:ea typeface="Helvetica" charset="0"/>
                    <a:cs typeface="Helvetica" charset="0"/>
                  </a:rPr>
                  <a:t>: denominator </a:t>
                </a:r>
                <a:r>
                  <a:rPr lang="en-US" sz="2400" dirty="0" smtClean="0">
                    <a:latin typeface="Helvetica" charset="0"/>
                    <a:ea typeface="Helvetica" charset="0"/>
                    <a:cs typeface="Helvetica" charset="0"/>
                  </a:rPr>
                  <a:t>is </a:t>
                </a:r>
                <a:r>
                  <a:rPr lang="en-US" sz="2400" b="1" dirty="0" smtClean="0">
                    <a:latin typeface="Helvetica" charset="0"/>
                    <a:ea typeface="Helvetica" charset="0"/>
                    <a:cs typeface="Helvetica" charset="0"/>
                  </a:rPr>
                  <a:t>too expensive</a:t>
                </a:r>
                <a:r>
                  <a:rPr lang="en-US" sz="2400" dirty="0" smtClean="0">
                    <a:latin typeface="Helvetica" charset="0"/>
                    <a:ea typeface="Helvetica" charset="0"/>
                    <a:cs typeface="Helvetica" charset="0"/>
                  </a:rPr>
                  <a:t> to calculate</a:t>
                </a:r>
                <a:endParaRPr lang="en-US" sz="1600" dirty="0" smtClean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3" name="Inhaltsplatzhalt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6151" y="635836"/>
                <a:ext cx="8763000" cy="5333999"/>
              </a:xfrm>
              <a:blipFill rotWithShape="0">
                <a:blip r:embed="rId3"/>
                <a:stretch>
                  <a:fillRect l="-1461" t="-1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886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Inhaltsplatzhalter 3"/>
              <p:cNvSpPr>
                <a:spLocks noGrp="1"/>
              </p:cNvSpPr>
              <p:nvPr>
                <p:ph idx="1"/>
              </p:nvPr>
            </p:nvSpPr>
            <p:spPr>
              <a:xfrm>
                <a:off x="156150" y="605856"/>
                <a:ext cx="8957869" cy="5333999"/>
              </a:xfrm>
            </p:spPr>
            <p:txBody>
              <a:bodyPr>
                <a:normAutofit fontScale="92500"/>
              </a:bodyPr>
              <a:lstStyle/>
              <a:p>
                <a:pPr marL="0" indent="0" algn="ctr">
                  <a:buNone/>
                </a:pPr>
                <a:r>
                  <a:rPr lang="en-US" sz="3600" b="1" dirty="0" smtClean="0">
                    <a:latin typeface="Helvetica" charset="0"/>
                    <a:ea typeface="Helvetica" charset="0"/>
                    <a:cs typeface="Helvetica" charset="0"/>
                  </a:rPr>
                  <a:t>Answer 2 – </a:t>
                </a:r>
                <a:r>
                  <a:rPr lang="en-US" sz="3600" b="1" dirty="0" smtClean="0">
                    <a:latin typeface="Helvetica" charset="0"/>
                    <a:ea typeface="Helvetica" charset="0"/>
                    <a:cs typeface="Helvetica" charset="0"/>
                  </a:rPr>
                  <a:t>word2vec Negative Sampling</a:t>
                </a:r>
                <a:endParaRPr lang="en-US" sz="3600" b="1" dirty="0" smtClean="0">
                  <a:latin typeface="Helvetica" charset="0"/>
                  <a:ea typeface="Helvetica" charset="0"/>
                  <a:cs typeface="Helvetica" charset="0"/>
                </a:endParaRPr>
              </a:p>
              <a:p>
                <a:pPr marL="0" indent="0" algn="ctr">
                  <a:buNone/>
                </a:pPr>
                <a:endParaRPr lang="en-US" sz="2400" b="1" dirty="0" smtClean="0">
                  <a:latin typeface="Helvetica" charset="0"/>
                  <a:ea typeface="Helvetica" charset="0"/>
                  <a:cs typeface="Helvetica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>
                    <a:latin typeface="Helvetica" charset="0"/>
                    <a:ea typeface="Helvetica" charset="0"/>
                    <a:cs typeface="Helvetica" charset="0"/>
                  </a:rPr>
                  <a:t>Don’t normalize! Calculate the probability with </a:t>
                </a:r>
                <a:r>
                  <a:rPr lang="en-US" sz="2400" i="1" dirty="0" smtClean="0">
                    <a:latin typeface="Helvetica" charset="0"/>
                    <a:ea typeface="Helvetica" charset="0"/>
                    <a:cs typeface="Helvetica" charset="0"/>
                  </a:rPr>
                  <a:t>sigmoid</a:t>
                </a:r>
                <a:r>
                  <a:rPr lang="en-US" sz="2400" dirty="0" smtClean="0">
                    <a:latin typeface="Helvetica" charset="0"/>
                    <a:ea typeface="Helvetica" charset="0"/>
                    <a:cs typeface="Helvetica" charset="0"/>
                  </a:rPr>
                  <a:t>! (</a:t>
                </a:r>
                <a:r>
                  <a:rPr lang="en-US" sz="2400" b="1" dirty="0" smtClean="0">
                    <a:solidFill>
                      <a:srgbClr val="00B050"/>
                    </a:solidFill>
                    <a:latin typeface="Helvetica" charset="0"/>
                    <a:ea typeface="Helvetica" charset="0"/>
                    <a:cs typeface="Helvetica" charset="0"/>
                  </a:rPr>
                  <a:t>Pull</a:t>
                </a:r>
                <a:r>
                  <a:rPr lang="en-US" sz="2400" dirty="0" smtClean="0">
                    <a:latin typeface="Helvetica" charset="0"/>
                    <a:ea typeface="Helvetica" charset="0"/>
                    <a:cs typeface="Helvetica" charset="0"/>
                  </a:rPr>
                  <a:t>)</a:t>
                </a:r>
                <a:endParaRPr lang="en-US" sz="2400" dirty="0" smtClean="0">
                  <a:latin typeface="Helvetica" charset="0"/>
                  <a:ea typeface="Helvetica" charset="0"/>
                  <a:cs typeface="Helvetica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de-AT" sz="280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2800" i="1">
                          <a:latin typeface="Cambria Math" charset="0"/>
                        </a:rPr>
                        <m:t>𝑝</m:t>
                      </m:r>
                      <m:r>
                        <a:rPr lang="de-AT" sz="2800" i="1">
                          <a:latin typeface="Cambria Math" charset="0"/>
                        </a:rPr>
                        <m:t>(</m:t>
                      </m:r>
                      <m:r>
                        <a:rPr lang="de-AT" sz="2800" i="1">
                          <a:latin typeface="Cambria Math" charset="0"/>
                        </a:rPr>
                        <m:t>𝑦</m:t>
                      </m:r>
                      <m:r>
                        <a:rPr lang="de-AT" sz="2800" i="1">
                          <a:latin typeface="Cambria Math" charset="0"/>
                        </a:rPr>
                        <m:t>=1|</m:t>
                      </m:r>
                      <m:r>
                        <m:rPr>
                          <m:sty m:val="p"/>
                        </m:rPr>
                        <a:rPr lang="de-AT" sz="2800">
                          <a:latin typeface="Cambria Math" charset="0"/>
                        </a:rPr>
                        <m:t>Heineken</m:t>
                      </m:r>
                      <m:r>
                        <a:rPr lang="de-AT" sz="2800" b="0" i="0" smtClean="0">
                          <a:latin typeface="Cambria Math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de-AT" sz="2800">
                          <a:latin typeface="Cambria Math" charset="0"/>
                        </a:rPr>
                        <m:t>drink</m:t>
                      </m:r>
                      <m:r>
                        <a:rPr lang="de-AT" sz="2800" i="1">
                          <a:latin typeface="Cambria Math" charset="0"/>
                        </a:rPr>
                        <m:t>)=</m:t>
                      </m:r>
                      <m:func>
                        <m:funcPr>
                          <m:ctrlPr>
                            <a:rPr lang="de-AT" sz="2800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σ</m:t>
                          </m:r>
                        </m:fName>
                        <m:e>
                          <m:sSub>
                            <m:sSubPr>
                              <m:ctrlPr>
                                <a:rPr lang="en-GB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de-AT" sz="28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de-AT" sz="2800" i="1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AT" sz="2800" b="0" i="0" smtClean="0">
                                  <a:latin typeface="Cambria Math" charset="0"/>
                                </a:rPr>
                                <m:t>Heineken</m:t>
                              </m:r>
                            </m:sub>
                          </m:sSub>
                          <m:r>
                            <a:rPr lang="de-AT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GB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de-AT" sz="2800" i="1">
                                  <a:latin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de-AT" sz="2800" b="0" i="0" smtClean="0">
                                  <a:latin typeface="Cambria Math" charset="0"/>
                                </a:rPr>
                                <m:t>drink</m:t>
                              </m:r>
                            </m:sub>
                          </m:sSub>
                          <m:r>
                            <a:rPr lang="de-AT" sz="2800" i="1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dirty="0">
                  <a:latin typeface="Helvetica" charset="0"/>
                  <a:ea typeface="Helvetica" charset="0"/>
                  <a:cs typeface="Helvetica" charset="0"/>
                </a:endParaRPr>
              </a:p>
              <a:p>
                <a:endParaRPr lang="en-US" sz="2800" dirty="0">
                  <a:latin typeface="Helvetica" charset="0"/>
                  <a:ea typeface="Helvetica" charset="0"/>
                  <a:cs typeface="Helvetica" charset="0"/>
                </a:endParaRPr>
              </a:p>
              <a:p>
                <a:pPr marL="457200" indent="-457200">
                  <a:buFont typeface="+mj-lt"/>
                  <a:buAutoNum type="arabicPeriod" startAt="2"/>
                </a:pPr>
                <a:r>
                  <a:rPr lang="en-US" sz="2400" dirty="0" smtClean="0">
                    <a:latin typeface="Helvetica" charset="0"/>
                    <a:ea typeface="Helvetica" charset="0"/>
                    <a:cs typeface="Helvetica" charset="0"/>
                  </a:rPr>
                  <a:t> </a:t>
                </a:r>
                <a:r>
                  <a:rPr lang="en-US" sz="2400" b="1" dirty="0" smtClean="0">
                    <a:solidFill>
                      <a:srgbClr val="FF0000"/>
                    </a:solidFill>
                    <a:latin typeface="Helvetica" charset="0"/>
                    <a:ea typeface="Helvetica" charset="0"/>
                    <a:cs typeface="Helvetica" charset="0"/>
                  </a:rPr>
                  <a:t>Push </a:t>
                </a:r>
                <a:r>
                  <a:rPr lang="en-US" sz="2400" dirty="0" smtClean="0">
                    <a:latin typeface="Helvetica" charset="0"/>
                    <a:ea typeface="Helvetica" charset="0"/>
                    <a:cs typeface="Helvetica" charset="0"/>
                  </a:rPr>
                  <a:t>against </a:t>
                </a:r>
                <a:r>
                  <a:rPr lang="en-US" sz="2400" i="1" dirty="0" smtClean="0">
                    <a:latin typeface="Helvetica" charset="0"/>
                    <a:ea typeface="Helvetica" charset="0"/>
                    <a:cs typeface="Helvetica" charset="0"/>
                  </a:rPr>
                  <a:t>k</a:t>
                </a:r>
                <a:r>
                  <a:rPr lang="en-US" sz="2400" dirty="0" smtClean="0">
                    <a:latin typeface="Helvetica" charset="0"/>
                    <a:ea typeface="Helvetica" charset="0"/>
                    <a:cs typeface="Helvetica" charset="0"/>
                  </a:rPr>
                  <a:t> randomly </a:t>
                </a:r>
                <a:r>
                  <a:rPr lang="en-US" sz="2400" dirty="0" smtClean="0">
                    <a:latin typeface="Helvetica" charset="0"/>
                    <a:ea typeface="Helvetica" charset="0"/>
                    <a:cs typeface="Helvetica" charset="0"/>
                  </a:rPr>
                  <a:t>selected context vectors</a:t>
                </a:r>
              </a:p>
              <a:p>
                <a:pPr marL="900113" lvl="1" indent="-457200"/>
                <a:r>
                  <a:rPr lang="en-US" sz="2400" dirty="0" smtClean="0">
                    <a:latin typeface="Helvetica" charset="0"/>
                    <a:ea typeface="Helvetica" charset="0"/>
                    <a:cs typeface="Helvetica" charset="0"/>
                  </a:rPr>
                  <a:t>A </a:t>
                </a:r>
                <a:r>
                  <a:rPr lang="en-US" sz="2400" dirty="0" smtClean="0">
                    <a:latin typeface="Helvetica" charset="0"/>
                    <a:ea typeface="Helvetica" charset="0"/>
                    <a:cs typeface="Helvetica" charset="0"/>
                  </a:rPr>
                  <a:t>random word </a:t>
                </a:r>
                <a:r>
                  <a:rPr lang="en-US" sz="2400" dirty="0" smtClean="0">
                    <a:latin typeface="Helvetica" charset="0"/>
                    <a:ea typeface="Helvetica" charset="0"/>
                    <a:cs typeface="Helvetica" charset="0"/>
                  </a:rPr>
                  <a:t>is an </a:t>
                </a:r>
                <a:r>
                  <a:rPr lang="en-US" sz="2400" dirty="0" smtClean="0">
                    <a:latin typeface="Helvetica" charset="0"/>
                    <a:ea typeface="Helvetica" charset="0"/>
                    <a:cs typeface="Helvetica" charset="0"/>
                  </a:rPr>
                  <a:t>dissimilar </a:t>
                </a:r>
                <a:r>
                  <a:rPr lang="en-US" sz="2400" dirty="0" smtClean="0">
                    <a:latin typeface="Helvetica" charset="0"/>
                    <a:ea typeface="Helvetica" charset="0"/>
                    <a:cs typeface="Helvetica" charset="0"/>
                  </a:rPr>
                  <a:t>word!</a:t>
                </a:r>
              </a:p>
              <a:p>
                <a:pPr marL="457200" indent="-457200">
                  <a:buFont typeface="+mj-lt"/>
                  <a:buAutoNum type="arabicPeriod" startAt="2"/>
                </a:pPr>
                <a:endParaRPr lang="en-US" sz="24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>
          <p:sp>
            <p:nvSpPr>
              <p:cNvPr id="13" name="Inhaltsplatzhalt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6150" y="605856"/>
                <a:ext cx="8957869" cy="5333999"/>
              </a:xfrm>
              <a:blipFill rotWithShape="0">
                <a:blip r:embed="rId3"/>
                <a:stretch>
                  <a:fillRect l="-1430" t="-1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Bild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190" y="4622917"/>
            <a:ext cx="3312830" cy="220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56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7640638" y="-33338"/>
            <a:ext cx="925512" cy="33655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/>
              <p:cNvSpPr txBox="1"/>
              <p:nvPr/>
            </p:nvSpPr>
            <p:spPr>
              <a:xfrm>
                <a:off x="763588" y="4632759"/>
                <a:ext cx="762992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4000" b="0" i="1" smtClean="0">
                          <a:latin typeface="Cambria Math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feld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588" y="4632759"/>
                <a:ext cx="762992" cy="61555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elle 1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2210481"/>
                  </p:ext>
                </p:extLst>
              </p:nvPr>
            </p:nvGraphicFramePr>
            <p:xfrm>
              <a:off x="1631950" y="4546729"/>
              <a:ext cx="6095999" cy="777783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751417"/>
                    <a:gridCol w="609600"/>
                    <a:gridCol w="762000"/>
                    <a:gridCol w="3048000"/>
                    <a:gridCol w="924982"/>
                  </a:tblGrid>
                  <a:tr h="777783">
                    <a:tc>
                      <a:txBody>
                        <a:bodyPr/>
                        <a:lstStyle/>
                        <a:p>
                          <a:endParaRPr lang="en-US" sz="3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AT" sz="3600" b="1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3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elle 1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2210481"/>
                  </p:ext>
                </p:extLst>
              </p:nvPr>
            </p:nvGraphicFramePr>
            <p:xfrm>
              <a:off x="1631950" y="4546729"/>
              <a:ext cx="6095999" cy="777783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751417"/>
                    <a:gridCol w="609600"/>
                    <a:gridCol w="762000"/>
                    <a:gridCol w="3048000"/>
                    <a:gridCol w="924982"/>
                  </a:tblGrid>
                  <a:tr h="777783">
                    <a:tc>
                      <a:txBody>
                        <a:bodyPr/>
                        <a:lstStyle/>
                        <a:p>
                          <a:pPr/>
                          <a:endParaRPr lang="en-US" sz="3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70400" t="-2326" r="-31600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3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21" name="Gerade Verbindung mit Pfeil 20"/>
          <p:cNvCxnSpPr/>
          <p:nvPr/>
        </p:nvCxnSpPr>
        <p:spPr bwMode="auto">
          <a:xfrm flipH="1">
            <a:off x="1631950" y="4239347"/>
            <a:ext cx="2711450" cy="18365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hteck 21"/>
              <p:cNvSpPr/>
              <p:nvPr/>
            </p:nvSpPr>
            <p:spPr>
              <a:xfrm>
                <a:off x="4343400" y="3916182"/>
                <a:ext cx="64312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3600" b="1" i="1" smtClean="0">
                          <a:latin typeface="Cambria Math" charset="0"/>
                        </a:rPr>
                        <m:t>𝒅</m:t>
                      </m:r>
                    </m:oMath>
                  </m:oMathPara>
                </a14:m>
                <a:endParaRPr lang="en-GB" sz="3600" kern="0" dirty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mc:Choice>
        <mc:Fallback xmlns="">
          <p:sp>
            <p:nvSpPr>
              <p:cNvPr id="22" name="Rechtec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3916182"/>
                <a:ext cx="643125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Gerade Verbindung mit Pfeil 22"/>
          <p:cNvCxnSpPr/>
          <p:nvPr/>
        </p:nvCxnSpPr>
        <p:spPr bwMode="auto">
          <a:xfrm>
            <a:off x="4986525" y="4239348"/>
            <a:ext cx="2711450" cy="18365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Text Box 3"/>
          <p:cNvSpPr txBox="1">
            <a:spLocks noChangeArrowheads="1"/>
          </p:cNvSpPr>
          <p:nvPr/>
        </p:nvSpPr>
        <p:spPr bwMode="auto">
          <a:xfrm>
            <a:off x="0" y="694551"/>
            <a:ext cx="8981161" cy="83740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algn="ctr">
              <a:spcBef>
                <a:spcPts val="700"/>
              </a:spcBef>
              <a:buClr>
                <a:srgbClr val="FF0000"/>
              </a:buClr>
              <a:buSzPct val="10000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</a:pPr>
            <a:r>
              <a:rPr lang="en-US" sz="48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Semantic Vectors</a:t>
            </a:r>
            <a:endParaRPr lang="en-US" sz="2800" b="1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7" name="Inhaltsplatzhalter 3"/>
          <p:cNvSpPr txBox="1">
            <a:spLocks/>
          </p:cNvSpPr>
          <p:nvPr/>
        </p:nvSpPr>
        <p:spPr bwMode="auto">
          <a:xfrm>
            <a:off x="218610" y="1709738"/>
            <a:ext cx="8610600" cy="476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D1C24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-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•"/>
              <a:defRPr sz="18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dirty="0" smtClean="0">
                <a:latin typeface="Helvetica" charset="0"/>
                <a:ea typeface="Helvetica" charset="0"/>
                <a:cs typeface="Helvetica" charset="0"/>
              </a:rPr>
              <a:t>A </a:t>
            </a:r>
            <a:r>
              <a:rPr lang="en-GB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vector </a:t>
            </a:r>
            <a:r>
              <a:rPr lang="en-GB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with </a:t>
            </a:r>
            <a:r>
              <a:rPr lang="en-GB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d</a:t>
            </a:r>
            <a:r>
              <a:rPr lang="en-GB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 dimensions </a:t>
            </a:r>
            <a:r>
              <a:rPr lang="en-GB" kern="0" dirty="0" smtClean="0">
                <a:latin typeface="Helvetica" charset="0"/>
                <a:ea typeface="Helvetica" charset="0"/>
                <a:cs typeface="Helvetica" charset="0"/>
              </a:rPr>
              <a:t>represents each word</a:t>
            </a:r>
          </a:p>
          <a:p>
            <a:pPr marL="742950" lvl="2" indent="-342900">
              <a:buClr>
                <a:srgbClr val="ED1C24"/>
              </a:buClr>
              <a:buFont typeface="Wingdings" pitchFamily="2" charset="2"/>
              <a:buChar char="§"/>
            </a:pPr>
            <a:r>
              <a:rPr lang="en-GB" sz="2400" dirty="0" smtClean="0">
                <a:latin typeface="Helvetica" charset="0"/>
                <a:ea typeface="Helvetica" charset="0"/>
                <a:cs typeface="Helvetica" charset="0"/>
              </a:rPr>
              <a:t>Also called </a:t>
            </a:r>
            <a:r>
              <a:rPr lang="en-GB" sz="2400" b="1" dirty="0" smtClean="0">
                <a:latin typeface="Helvetica" charset="0"/>
                <a:ea typeface="Helvetica" charset="0"/>
                <a:cs typeface="Helvetica" charset="0"/>
              </a:rPr>
              <a:t>Word </a:t>
            </a:r>
            <a:r>
              <a:rPr lang="en-GB" sz="2400" b="1" dirty="0" smtClean="0">
                <a:latin typeface="Helvetica" charset="0"/>
                <a:ea typeface="Helvetica" charset="0"/>
                <a:cs typeface="Helvetica" charset="0"/>
              </a:rPr>
              <a:t>Embedding</a:t>
            </a:r>
          </a:p>
          <a:p>
            <a:pPr marL="742950" lvl="2" indent="-342900">
              <a:buClr>
                <a:srgbClr val="ED1C24"/>
              </a:buClr>
              <a:buFont typeface="Wingdings" pitchFamily="2" charset="2"/>
              <a:buChar char="§"/>
            </a:pPr>
            <a:endParaRPr lang="en-GB" kern="0" dirty="0" smtClean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GB" kern="0" dirty="0" smtClean="0">
                <a:latin typeface="Helvetica" charset="0"/>
                <a:ea typeface="Helvetica" charset="0"/>
                <a:cs typeface="Helvetica" charset="0"/>
              </a:rPr>
              <a:t>Dimensions reflect the </a:t>
            </a:r>
            <a:r>
              <a:rPr lang="en-GB" i="1" kern="0" dirty="0" smtClean="0">
                <a:latin typeface="Helvetica" charset="0"/>
                <a:ea typeface="Helvetica" charset="0"/>
                <a:cs typeface="Helvetica" charset="0"/>
              </a:rPr>
              <a:t>concepts</a:t>
            </a:r>
            <a:r>
              <a:rPr lang="en-GB" kern="0" dirty="0" smtClean="0">
                <a:latin typeface="Helvetica" charset="0"/>
                <a:ea typeface="Helvetica" charset="0"/>
                <a:cs typeface="Helvetica" charset="0"/>
              </a:rPr>
              <a:t> in language</a:t>
            </a:r>
          </a:p>
        </p:txBody>
      </p:sp>
    </p:spTree>
    <p:extLst>
      <p:ext uri="{BB962C8B-B14F-4D97-AF65-F5344CB8AC3E}">
        <p14:creationId xmlns:p14="http://schemas.microsoft.com/office/powerpoint/2010/main" val="20812800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hteck 41"/>
          <p:cNvSpPr/>
          <p:nvPr/>
        </p:nvSpPr>
        <p:spPr>
          <a:xfrm>
            <a:off x="0" y="-104930"/>
            <a:ext cx="9144000" cy="6340839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84223" y="2888260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2820649" y="762155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3360295" y="3745198"/>
            <a:ext cx="434715" cy="519348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38603" y="1736515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786327" y="5139283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107836" y="4879609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034789" y="3315324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137285" y="1903905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04604" y="684861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4951751" y="4437710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7979764" y="470157"/>
            <a:ext cx="434715" cy="519348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4951751" y="2910745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7979763" y="1251677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372662" y="2333312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9980" y="6338652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92175" y="6423128"/>
            <a:ext cx="1996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Word </a:t>
            </a:r>
            <a:r>
              <a:rPr lang="en-GB" sz="2000" dirty="0" smtClean="0">
                <a:latin typeface="Helvetica" charset="0"/>
                <a:ea typeface="Helvetica" charset="0"/>
                <a:cs typeface="Helvetica" charset="0"/>
              </a:rPr>
              <a:t>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2385934" y="1996189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2067081" y="3707492"/>
            <a:ext cx="1194217" cy="35715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Heineken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7542551" y="106308"/>
            <a:ext cx="1194217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 err="1">
                <a:latin typeface="Helvetica" charset="0"/>
                <a:ea typeface="Helvetica" charset="0"/>
                <a:cs typeface="Helvetica" charset="0"/>
              </a:rPr>
              <a:t>Tesgüino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7" name="Dreieck 26"/>
          <p:cNvSpPr/>
          <p:nvPr/>
        </p:nvSpPr>
        <p:spPr>
          <a:xfrm>
            <a:off x="2385934" y="6297945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3003029" y="6393197"/>
            <a:ext cx="1996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Context </a:t>
            </a:r>
            <a:r>
              <a:rPr lang="en-GB" sz="2000" dirty="0" smtClean="0">
                <a:latin typeface="Helvetica" charset="0"/>
                <a:ea typeface="Helvetica" charset="0"/>
                <a:cs typeface="Helvetica" charset="0"/>
              </a:rPr>
              <a:t>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Dreieck 28"/>
          <p:cNvSpPr/>
          <p:nvPr/>
        </p:nvSpPr>
        <p:spPr>
          <a:xfrm>
            <a:off x="4576991" y="186215"/>
            <a:ext cx="629587" cy="519348"/>
          </a:xfrm>
          <a:prstGeom prst="triangl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5342119" y="854173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4062335" y="64877"/>
            <a:ext cx="662683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drink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3" name="Gerade Verbindung mit Pfeil 2"/>
          <p:cNvCxnSpPr/>
          <p:nvPr/>
        </p:nvCxnSpPr>
        <p:spPr>
          <a:xfrm flipV="1">
            <a:off x="3747540" y="3065489"/>
            <a:ext cx="253585" cy="589770"/>
          </a:xfrm>
          <a:prstGeom prst="straightConnector1">
            <a:avLst/>
          </a:prstGeom>
          <a:noFill/>
          <a:ln w="66675" cap="flat">
            <a:solidFill>
              <a:schemeClr val="accent3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Gerade Verbindung mit Pfeil 35"/>
          <p:cNvCxnSpPr/>
          <p:nvPr/>
        </p:nvCxnSpPr>
        <p:spPr>
          <a:xfrm flipV="1">
            <a:off x="3899940" y="2852660"/>
            <a:ext cx="403488" cy="895039"/>
          </a:xfrm>
          <a:prstGeom prst="straightConnector1">
            <a:avLst/>
          </a:prstGeom>
          <a:noFill/>
          <a:ln w="66675" cap="flat">
            <a:solidFill>
              <a:schemeClr val="accent3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Gerade Verbindung mit Pfeil 36"/>
          <p:cNvCxnSpPr/>
          <p:nvPr/>
        </p:nvCxnSpPr>
        <p:spPr>
          <a:xfrm flipV="1">
            <a:off x="3554228" y="3147934"/>
            <a:ext cx="223290" cy="420759"/>
          </a:xfrm>
          <a:prstGeom prst="straightConnector1">
            <a:avLst/>
          </a:prstGeom>
          <a:noFill/>
          <a:ln w="66675" cap="flat">
            <a:solidFill>
              <a:schemeClr val="accent3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1" name="Rechteck 40"/>
          <p:cNvSpPr/>
          <p:nvPr/>
        </p:nvSpPr>
        <p:spPr>
          <a:xfrm>
            <a:off x="3618565" y="2603871"/>
            <a:ext cx="6626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GB" sz="2800" b="1" smtClean="0">
                <a:latin typeface="Helvetica" charset="0"/>
                <a:ea typeface="Helvetica" charset="0"/>
                <a:cs typeface="Helvetica" charset="0"/>
              </a:rPr>
              <a:t>?</a:t>
            </a:r>
            <a:endParaRPr lang="en-US" sz="2800" i="1" u="sng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4" name="Dreieck 33"/>
          <p:cNvSpPr/>
          <p:nvPr/>
        </p:nvSpPr>
        <p:spPr>
          <a:xfrm>
            <a:off x="4019861" y="5398957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Dreieck 37"/>
          <p:cNvSpPr/>
          <p:nvPr/>
        </p:nvSpPr>
        <p:spPr>
          <a:xfrm>
            <a:off x="7440117" y="3740983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Dreieck 38"/>
          <p:cNvSpPr/>
          <p:nvPr/>
        </p:nvSpPr>
        <p:spPr>
          <a:xfrm>
            <a:off x="5836795" y="3653642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Dreieck 39"/>
          <p:cNvSpPr/>
          <p:nvPr/>
        </p:nvSpPr>
        <p:spPr>
          <a:xfrm>
            <a:off x="1490271" y="1967458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Dreieck 43"/>
          <p:cNvSpPr/>
          <p:nvPr/>
        </p:nvSpPr>
        <p:spPr>
          <a:xfrm>
            <a:off x="409732" y="4860637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Dreieck 44"/>
          <p:cNvSpPr/>
          <p:nvPr/>
        </p:nvSpPr>
        <p:spPr>
          <a:xfrm>
            <a:off x="6638143" y="1277521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Dreieck 45"/>
          <p:cNvSpPr/>
          <p:nvPr/>
        </p:nvSpPr>
        <p:spPr>
          <a:xfrm>
            <a:off x="1786327" y="106308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Rechteck 48"/>
          <p:cNvSpPr/>
          <p:nvPr/>
        </p:nvSpPr>
        <p:spPr>
          <a:xfrm>
            <a:off x="93066" y="3700901"/>
            <a:ext cx="2026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 smtClean="0">
                <a:latin typeface="Helvetica" charset="0"/>
                <a:ea typeface="Helvetica" charset="0"/>
                <a:cs typeface="Helvetica" charset="0"/>
              </a:rPr>
              <a:t>Use </a:t>
            </a:r>
            <a:r>
              <a:rPr lang="en-GB" sz="2000" dirty="0" smtClean="0">
                <a:latin typeface="Helvetica" charset="0"/>
                <a:ea typeface="Helvetica" charset="0"/>
                <a:cs typeface="Helvetica" charset="0"/>
              </a:rPr>
              <a:t>sigmoid for </a:t>
            </a:r>
            <a:r>
              <a:rPr lang="en-US" sz="2000" b="1" dirty="0" smtClean="0">
                <a:solidFill>
                  <a:srgbClr val="00B050"/>
                </a:solidFill>
                <a:latin typeface="Helvetica" charset="0"/>
                <a:ea typeface="Helvetica" charset="0"/>
                <a:cs typeface="Helvetica" charset="0"/>
              </a:rPr>
              <a:t>Pull </a:t>
            </a:r>
            <a:r>
              <a:rPr lang="en-GB" sz="2000" dirty="0" smtClean="0">
                <a:latin typeface="Helvetica" charset="0"/>
                <a:ea typeface="Helvetica" charset="0"/>
                <a:cs typeface="Helvetica" charset="0"/>
              </a:rPr>
              <a:t>factor.</a:t>
            </a:r>
            <a:endParaRPr lang="en-US" sz="2000" i="1" u="sng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7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34" grpId="0" animBg="1"/>
      <p:bldP spid="38" grpId="0" animBg="1"/>
      <p:bldP spid="39" grpId="0" animBg="1"/>
      <p:bldP spid="40" grpId="0" animBg="1"/>
      <p:bldP spid="44" grpId="0" animBg="1"/>
      <p:bldP spid="45" grpId="0" animBg="1"/>
      <p:bldP spid="46" grpId="0" animBg="1"/>
      <p:bldP spid="4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hteck 41"/>
          <p:cNvSpPr/>
          <p:nvPr/>
        </p:nvSpPr>
        <p:spPr>
          <a:xfrm>
            <a:off x="0" y="-104930"/>
            <a:ext cx="9144000" cy="6340839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84223" y="2888260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2820649" y="762155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3360295" y="3745198"/>
            <a:ext cx="434715" cy="519348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38603" y="1736515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786327" y="5139283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107836" y="4879609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034789" y="3315324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137285" y="1903905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04604" y="684861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4951751" y="4437710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7979764" y="470157"/>
            <a:ext cx="434715" cy="519348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4951751" y="2910745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7979763" y="1251677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372662" y="2333312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9980" y="6338652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92175" y="6423128"/>
            <a:ext cx="1996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Word </a:t>
            </a:r>
            <a:r>
              <a:rPr lang="en-GB" sz="2000" dirty="0" smtClean="0">
                <a:latin typeface="Helvetica" charset="0"/>
                <a:ea typeface="Helvetica" charset="0"/>
                <a:cs typeface="Helvetica" charset="0"/>
              </a:rPr>
              <a:t>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2385934" y="1996189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7542551" y="106308"/>
            <a:ext cx="1194217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 err="1">
                <a:latin typeface="Helvetica" charset="0"/>
                <a:ea typeface="Helvetica" charset="0"/>
                <a:cs typeface="Helvetica" charset="0"/>
              </a:rPr>
              <a:t>Tesgüino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7" name="Dreieck 26"/>
          <p:cNvSpPr/>
          <p:nvPr/>
        </p:nvSpPr>
        <p:spPr>
          <a:xfrm>
            <a:off x="2385934" y="6297945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3003029" y="6393197"/>
            <a:ext cx="1996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Context </a:t>
            </a:r>
            <a:r>
              <a:rPr lang="en-GB" sz="2000" dirty="0" smtClean="0">
                <a:latin typeface="Helvetica" charset="0"/>
                <a:ea typeface="Helvetica" charset="0"/>
                <a:cs typeface="Helvetica" charset="0"/>
              </a:rPr>
              <a:t>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Dreieck 28"/>
          <p:cNvSpPr/>
          <p:nvPr/>
        </p:nvSpPr>
        <p:spPr>
          <a:xfrm>
            <a:off x="4576991" y="186215"/>
            <a:ext cx="629587" cy="519348"/>
          </a:xfrm>
          <a:prstGeom prst="triangl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5342119" y="854173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4062335" y="64877"/>
            <a:ext cx="662683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drink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3" name="Gerade Verbindung mit Pfeil 2"/>
          <p:cNvCxnSpPr/>
          <p:nvPr/>
        </p:nvCxnSpPr>
        <p:spPr>
          <a:xfrm flipV="1">
            <a:off x="3747540" y="3065489"/>
            <a:ext cx="253585" cy="589770"/>
          </a:xfrm>
          <a:prstGeom prst="straightConnector1">
            <a:avLst/>
          </a:prstGeom>
          <a:noFill/>
          <a:ln w="66675" cap="flat">
            <a:solidFill>
              <a:schemeClr val="accent3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Dreieck 33"/>
          <p:cNvSpPr/>
          <p:nvPr/>
        </p:nvSpPr>
        <p:spPr>
          <a:xfrm>
            <a:off x="4019861" y="5398957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Dreieck 37"/>
          <p:cNvSpPr/>
          <p:nvPr/>
        </p:nvSpPr>
        <p:spPr>
          <a:xfrm>
            <a:off x="7440117" y="3740983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Dreieck 38"/>
          <p:cNvSpPr/>
          <p:nvPr/>
        </p:nvSpPr>
        <p:spPr>
          <a:xfrm>
            <a:off x="5836795" y="3653642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Dreieck 43"/>
          <p:cNvSpPr/>
          <p:nvPr/>
        </p:nvSpPr>
        <p:spPr>
          <a:xfrm>
            <a:off x="409732" y="4860637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Dreieck 44"/>
          <p:cNvSpPr/>
          <p:nvPr/>
        </p:nvSpPr>
        <p:spPr>
          <a:xfrm>
            <a:off x="6638143" y="1277521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Dreieck 45"/>
          <p:cNvSpPr/>
          <p:nvPr/>
        </p:nvSpPr>
        <p:spPr>
          <a:xfrm>
            <a:off x="1786327" y="106308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Dreieck 46"/>
          <p:cNvSpPr/>
          <p:nvPr/>
        </p:nvSpPr>
        <p:spPr>
          <a:xfrm>
            <a:off x="1490271" y="1967458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Rechteck 47"/>
          <p:cNvSpPr/>
          <p:nvPr/>
        </p:nvSpPr>
        <p:spPr>
          <a:xfrm>
            <a:off x="2067081" y="3707492"/>
            <a:ext cx="1194217" cy="35715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Heineken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54" name="Gruppierung 53"/>
          <p:cNvGrpSpPr/>
          <p:nvPr/>
        </p:nvGrpSpPr>
        <p:grpSpPr>
          <a:xfrm>
            <a:off x="3687581" y="3922629"/>
            <a:ext cx="2149214" cy="1476328"/>
            <a:chOff x="3687581" y="3922629"/>
            <a:chExt cx="2149214" cy="1476328"/>
          </a:xfrm>
        </p:grpSpPr>
        <p:cxnSp>
          <p:nvCxnSpPr>
            <p:cNvPr id="36" name="Gerade Verbindung mit Pfeil 35"/>
            <p:cNvCxnSpPr/>
            <p:nvPr/>
          </p:nvCxnSpPr>
          <p:spPr>
            <a:xfrm flipH="1" flipV="1">
              <a:off x="3839983" y="3922629"/>
              <a:ext cx="357263" cy="19784"/>
            </a:xfrm>
            <a:prstGeom prst="straightConnector1">
              <a:avLst/>
            </a:prstGeom>
            <a:noFill/>
            <a:ln w="66675" cap="flat">
              <a:solidFill>
                <a:srgbClr val="C00000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" name="Gerade Verbindung mit Pfeil 40"/>
            <p:cNvCxnSpPr/>
            <p:nvPr/>
          </p:nvCxnSpPr>
          <p:spPr>
            <a:xfrm flipH="1" flipV="1">
              <a:off x="3687581" y="4237771"/>
              <a:ext cx="186751" cy="459613"/>
            </a:xfrm>
            <a:prstGeom prst="straightConnector1">
              <a:avLst/>
            </a:prstGeom>
            <a:noFill/>
            <a:ln w="66675" cap="flat">
              <a:solidFill>
                <a:srgbClr val="C00000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Gerade Verbindung mit Pfeil 48"/>
            <p:cNvCxnSpPr/>
            <p:nvPr/>
          </p:nvCxnSpPr>
          <p:spPr>
            <a:xfrm flipH="1" flipV="1">
              <a:off x="4247214" y="3940119"/>
              <a:ext cx="1589581" cy="2294"/>
            </a:xfrm>
            <a:prstGeom prst="straightConnector1">
              <a:avLst/>
            </a:prstGeom>
            <a:noFill/>
            <a:ln w="66675" cap="flat">
              <a:solidFill>
                <a:srgbClr val="C00000"/>
              </a:solidFill>
              <a:prstDash val="sysDot"/>
              <a:bevel/>
              <a:tailEnd type="non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Gerade Verbindung mit Pfeil 50"/>
            <p:cNvCxnSpPr/>
            <p:nvPr/>
          </p:nvCxnSpPr>
          <p:spPr>
            <a:xfrm flipH="1" flipV="1">
              <a:off x="3894315" y="4747970"/>
              <a:ext cx="302931" cy="650987"/>
            </a:xfrm>
            <a:prstGeom prst="straightConnector1">
              <a:avLst/>
            </a:prstGeom>
            <a:noFill/>
            <a:ln w="66675" cap="flat">
              <a:solidFill>
                <a:srgbClr val="C00000"/>
              </a:solidFill>
              <a:prstDash val="sysDot"/>
              <a:bevel/>
              <a:tailEnd type="non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55" name="Oval 54"/>
          <p:cNvSpPr/>
          <p:nvPr/>
        </p:nvSpPr>
        <p:spPr>
          <a:xfrm>
            <a:off x="3242872" y="3566456"/>
            <a:ext cx="434715" cy="519348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Rechteck 55"/>
          <p:cNvSpPr/>
          <p:nvPr/>
        </p:nvSpPr>
        <p:spPr>
          <a:xfrm>
            <a:off x="17488" y="3577972"/>
            <a:ext cx="21667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 smtClean="0">
                <a:latin typeface="Helvetica" charset="0"/>
                <a:ea typeface="Helvetica" charset="0"/>
                <a:cs typeface="Helvetica" charset="0"/>
              </a:rPr>
              <a:t>Select </a:t>
            </a:r>
            <a:r>
              <a:rPr lang="en-GB" sz="2000" i="1" dirty="0" smtClean="0">
                <a:latin typeface="Helvetica" charset="0"/>
                <a:ea typeface="Helvetica" charset="0"/>
                <a:cs typeface="Helvetica" charset="0"/>
              </a:rPr>
              <a:t>k </a:t>
            </a:r>
            <a:r>
              <a:rPr lang="en-GB" sz="2000" dirty="0" smtClean="0">
                <a:latin typeface="Helvetica" charset="0"/>
                <a:ea typeface="Helvetica" charset="0"/>
                <a:cs typeface="Helvetica" charset="0"/>
              </a:rPr>
              <a:t>context words randomly.</a:t>
            </a:r>
            <a:endParaRPr lang="en-US" sz="2000" i="1" u="sng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33729" y="3577972"/>
            <a:ext cx="21667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 smtClean="0">
                <a:latin typeface="Helvetica" charset="0"/>
                <a:ea typeface="Helvetica" charset="0"/>
                <a:cs typeface="Helvetica" charset="0"/>
              </a:rPr>
              <a:t>Calculate </a:t>
            </a:r>
            <a:r>
              <a:rPr lang="en-GB" sz="2000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push </a:t>
            </a:r>
            <a:r>
              <a:rPr lang="en-GB" sz="2000" dirty="0" smtClean="0">
                <a:latin typeface="Helvetica" charset="0"/>
                <a:ea typeface="Helvetica" charset="0"/>
                <a:cs typeface="Helvetica" charset="0"/>
              </a:rPr>
              <a:t>factors</a:t>
            </a:r>
            <a:r>
              <a:rPr lang="en-GB" sz="2000" dirty="0" smtClean="0">
                <a:latin typeface="Helvetica" charset="0"/>
                <a:ea typeface="Helvetica" charset="0"/>
                <a:cs typeface="Helvetica" charset="0"/>
              </a:rPr>
              <a:t>.</a:t>
            </a:r>
            <a:endParaRPr lang="en-US" sz="2000" i="1" u="sng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49970" y="3568686"/>
            <a:ext cx="21667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 smtClean="0">
                <a:latin typeface="Helvetica" charset="0"/>
                <a:ea typeface="Helvetica" charset="0"/>
                <a:cs typeface="Helvetica" charset="0"/>
              </a:rPr>
              <a:t>Move! (update vectors)</a:t>
            </a:r>
            <a:endParaRPr lang="en-US" sz="2000" i="1" u="sng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742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/>
      <p:bldP spid="57" grpId="0"/>
      <p:bldP spid="57" grpId="1"/>
      <p:bldP spid="5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81000" y="241300"/>
            <a:ext cx="8377238" cy="576263"/>
          </a:xfrm>
        </p:spPr>
        <p:txBody>
          <a:bodyPr/>
          <a:lstStyle/>
          <a:p>
            <a:pPr algn="ctr"/>
            <a:r>
              <a:rPr lang="en-GB" sz="2400" b="1" dirty="0" smtClean="0">
                <a:latin typeface="Helvetica" charset="0"/>
                <a:ea typeface="Helvetica" charset="0"/>
                <a:cs typeface="Helvetica" charset="0"/>
              </a:rPr>
              <a:t>Cost Function of word2vec with Negative Sampling</a:t>
            </a:r>
            <a:endParaRPr lang="en-GB" sz="2400" b="1" dirty="0">
              <a:latin typeface="Helvetica" charset="0"/>
              <a:ea typeface="Helvetica" charset="0"/>
              <a:cs typeface="Helvetic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Inhaltsplatzhalter 3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199214"/>
                <a:ext cx="8534400" cy="5430186"/>
              </a:xfrm>
            </p:spPr>
            <p:txBody>
              <a:bodyPr>
                <a:normAutofit/>
              </a:bodyPr>
              <a:lstStyle/>
              <a:p>
                <a:r>
                  <a:rPr lang="en-US" sz="2400" i="1" dirty="0" smtClean="0">
                    <a:latin typeface="Helvetica" charset="0"/>
                    <a:ea typeface="Helvetica" charset="0"/>
                    <a:cs typeface="Helvetica" charset="0"/>
                  </a:rPr>
                  <a:t>k </a:t>
                </a:r>
                <a:r>
                  <a:rPr lang="en-US" sz="2400" dirty="0" smtClean="0">
                    <a:latin typeface="Helvetica" charset="0"/>
                    <a:ea typeface="Helvetica" charset="0"/>
                    <a:cs typeface="Helvetica" charset="0"/>
                  </a:rPr>
                  <a:t>~ 2-10</a:t>
                </a:r>
                <a:endParaRPr lang="en-US" sz="2400" i="1" dirty="0" smtClean="0">
                  <a:latin typeface="Helvetica" charset="0"/>
                  <a:ea typeface="Helvetica" charset="0"/>
                  <a:cs typeface="Helvetica" charset="0"/>
                </a:endParaRPr>
              </a:p>
              <a:p>
                <a:endParaRPr lang="en-US" sz="2400" b="0" i="0" dirty="0" smtClean="0">
                  <a:latin typeface="Helvetica" charset="0"/>
                  <a:ea typeface="Helvetica" charset="0"/>
                  <a:cs typeface="Helvetica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  </m:t>
                      </m:r>
                      <m:r>
                        <a:rPr lang="en-US" sz="2400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𝐽</m:t>
                      </m:r>
                      <m:r>
                        <a:rPr lang="en-US" sz="2400" i="1">
                          <a:latin typeface="Cambria Math" charset="0"/>
                          <a:ea typeface="Helvetica" charset="0"/>
                          <a:cs typeface="Helvetica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𝑇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sz="2400" i="1" smtClean="0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𝑝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(</m:t>
                                  </m:r>
                                  <m:r>
                                    <a:rPr lang="de-AT" sz="2400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𝑦</m:t>
                                  </m:r>
                                  <m:r>
                                    <a:rPr lang="de-AT" sz="2400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=1|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𝑤</m:t>
                                  </m:r>
                                  <m:r>
                                    <a:rPr lang="de-AT" sz="2400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,</m:t>
                                  </m:r>
                                  <m:r>
                                    <a:rPr lang="de-AT" sz="2400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𝑐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de-AT" sz="2400" b="0" i="1" smtClean="0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ctrlPr>
                                    <a:rPr lang="is-IS" sz="2400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de-AT" sz="2400" b="0" i="1" smtClean="0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𝑖</m:t>
                                  </m:r>
                                  <m:r>
                                    <a:rPr lang="de-AT" sz="2400" b="0" i="1" smtClean="0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de-AT" sz="2400" b="0" i="1" smtClean="0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𝑘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𝑝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(</m:t>
                                      </m:r>
                                      <m:r>
                                        <a:rPr lang="de-AT" sz="2400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𝑦</m:t>
                                      </m:r>
                                      <m:r>
                                        <a:rPr lang="de-AT" sz="2400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=1|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𝑤</m:t>
                                      </m:r>
                                      <m:r>
                                        <a:rPr lang="de-AT" sz="2400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,</m:t>
                                      </m:r>
                                      <m:acc>
                                        <m:accPr>
                                          <m:chr m:val="̌"/>
                                          <m:ctrlPr>
                                            <a:rPr lang="en-US" sz="2400" i="1">
                                              <a:latin typeface="Cambria Math" charset="0"/>
                                              <a:ea typeface="Helvetica" charset="0"/>
                                              <a:cs typeface="Helvetica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AT" sz="2400" i="1">
                                              <a:latin typeface="Cambria Math" charset="0"/>
                                              <a:ea typeface="Helvetica" charset="0"/>
                                              <a:cs typeface="Helvetica" charset="0"/>
                                            </a:rPr>
                                            <m:t>𝑐</m:t>
                                          </m:r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sz="1800" dirty="0" smtClean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3" name="Inhaltsplatzhalt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199214"/>
                <a:ext cx="8534400" cy="5430186"/>
              </a:xfrm>
              <a:blipFill rotWithShape="0">
                <a:blip r:embed="rId3"/>
                <a:stretch>
                  <a:fillRect l="-1500" t="-1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Pfeil nach unten 4"/>
          <p:cNvSpPr/>
          <p:nvPr/>
        </p:nvSpPr>
        <p:spPr bwMode="auto">
          <a:xfrm rot="10800000">
            <a:off x="3617635" y="3087974"/>
            <a:ext cx="599936" cy="1130481"/>
          </a:xfrm>
          <a:prstGeom prst="downArrow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1324259" y="4333620"/>
            <a:ext cx="48782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Genuine co-occurrence 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probability</a:t>
            </a:r>
          </a:p>
        </p:txBody>
      </p:sp>
      <p:sp>
        <p:nvSpPr>
          <p:cNvPr id="8" name="Pfeil nach unten 7"/>
          <p:cNvSpPr/>
          <p:nvPr/>
        </p:nvSpPr>
        <p:spPr bwMode="auto">
          <a:xfrm rot="10800000">
            <a:off x="6375985" y="3087973"/>
            <a:ext cx="654402" cy="1968685"/>
          </a:xfrm>
          <a:prstGeom prst="downArrow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4541503" y="5160351"/>
            <a:ext cx="43140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Randomly </a:t>
            </a:r>
            <a:r>
              <a:rPr lang="en-US" sz="2400" smtClean="0">
                <a:latin typeface="Helvetica" charset="0"/>
                <a:ea typeface="Helvetica" charset="0"/>
                <a:cs typeface="Helvetica" charset="0"/>
              </a:rPr>
              <a:t>sampled probability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32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3"/>
          <p:cNvSpPr>
            <a:spLocks noGrp="1"/>
          </p:cNvSpPr>
          <p:nvPr>
            <p:ph idx="1"/>
          </p:nvPr>
        </p:nvSpPr>
        <p:spPr>
          <a:xfrm>
            <a:off x="156150" y="959370"/>
            <a:ext cx="8957869" cy="5561351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Open source library 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for document </a:t>
            </a: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retrieval</a:t>
            </a:r>
          </a:p>
          <a:p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Effectively combining </a:t>
            </a: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word embedding with retrieval models</a:t>
            </a:r>
          </a:p>
          <a:p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Implemented for </a:t>
            </a:r>
            <a:r>
              <a:rPr lang="en-US" sz="2400" dirty="0" err="1" smtClean="0">
                <a:latin typeface="Helvetica" charset="0"/>
                <a:ea typeface="Helvetica" charset="0"/>
                <a:cs typeface="Helvetica" charset="0"/>
              </a:rPr>
              <a:t>Solr</a:t>
            </a: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 and Lucene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129629" y="121974"/>
            <a:ext cx="88515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kumimoji="0" lang="en-US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Times"/>
              </a:rPr>
              <a:t>Word Embedding for Search Engines</a:t>
            </a:r>
            <a:endParaRPr kumimoji="0" lang="en-US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Calibri"/>
              <a:cs typeface="Calibri"/>
              <a:sym typeface="Calibri"/>
            </a:endParaRP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864" y="2360814"/>
            <a:ext cx="7165298" cy="441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05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3"/>
          <p:cNvSpPr>
            <a:spLocks noGrp="1"/>
          </p:cNvSpPr>
          <p:nvPr>
            <p:ph idx="1"/>
          </p:nvPr>
        </p:nvSpPr>
        <p:spPr>
          <a:xfrm>
            <a:off x="156150" y="1334125"/>
            <a:ext cx="8957869" cy="5186596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Task and domain specific representation learning</a:t>
            </a:r>
          </a:p>
          <a:p>
            <a:endParaRPr lang="en-US" sz="2400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4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Representation learning bigger language elements</a:t>
            </a:r>
          </a:p>
          <a:p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400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sz="2400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4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Interpretability, transparency, and fairness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129629" y="121974"/>
            <a:ext cx="88515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kumimoji="0" lang="en-US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Times"/>
              </a:rPr>
              <a:t>Challenges and Perspective</a:t>
            </a:r>
            <a:endParaRPr kumimoji="0" lang="en-US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3" name="Oval 2"/>
          <p:cNvSpPr/>
          <p:nvPr/>
        </p:nvSpPr>
        <p:spPr>
          <a:xfrm>
            <a:off x="5291525" y="2053654"/>
            <a:ext cx="134912" cy="14990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Autofit/>
          </a:bodyPr>
          <a:lstStyle/>
          <a:p>
            <a:pPr>
              <a:spcBef>
                <a:spcPts val="0"/>
              </a:spcBef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Alzheimer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6478249" y="2550825"/>
            <a:ext cx="134912" cy="14990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Autofit/>
          </a:bodyPr>
          <a:lstStyle/>
          <a:p>
            <a:pPr>
              <a:spcBef>
                <a:spcPts val="0"/>
              </a:spcBef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MS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1231687" y="2340965"/>
            <a:ext cx="134912" cy="14990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Autofit/>
          </a:bodyPr>
          <a:lstStyle/>
          <a:p>
            <a:pPr>
              <a:spcBef>
                <a:spcPts val="0"/>
              </a:spcBef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Alzheimer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1384088" y="2553323"/>
            <a:ext cx="134912" cy="14990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Autofit/>
          </a:bodyPr>
          <a:lstStyle/>
          <a:p>
            <a:pPr>
              <a:spcBef>
                <a:spcPts val="0"/>
              </a:spcBef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MS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Pfeil nach unten 8"/>
          <p:cNvSpPr/>
          <p:nvPr/>
        </p:nvSpPr>
        <p:spPr bwMode="auto">
          <a:xfrm rot="16200000">
            <a:off x="3617635" y="1873773"/>
            <a:ext cx="599936" cy="1130481"/>
          </a:xfrm>
          <a:prstGeom prst="downArrow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285879" y="2748195"/>
            <a:ext cx="134912" cy="14990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Autofit/>
          </a:bodyPr>
          <a:lstStyle/>
          <a:p>
            <a:pPr>
              <a:spcBef>
                <a:spcPts val="0"/>
              </a:spcBef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Multiple sclerosis</a:t>
            </a:r>
            <a:endParaRPr kumimoji="0" lang="en-US" sz="24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Bild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035" y="3750877"/>
            <a:ext cx="4152275" cy="203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7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2" y="0"/>
            <a:ext cx="9144000" cy="6858000"/>
          </a:xfrm>
          <a:prstGeom prst="rect">
            <a:avLst/>
          </a:prstGeom>
        </p:spPr>
      </p:pic>
      <p:sp>
        <p:nvSpPr>
          <p:cNvPr id="306" name="Shape 306"/>
          <p:cNvSpPr/>
          <p:nvPr/>
        </p:nvSpPr>
        <p:spPr>
          <a:xfrm>
            <a:off x="94361" y="189286"/>
            <a:ext cx="8812774" cy="1239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>
              <a:spcBef>
                <a:spcPts val="0"/>
              </a:spcBef>
              <a:defRPr sz="5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l"/>
            <a:r>
              <a:rPr lang="en-US" dirty="0" smtClean="0"/>
              <a:t>Thanks!</a:t>
            </a:r>
          </a:p>
        </p:txBody>
      </p:sp>
      <p:grpSp>
        <p:nvGrpSpPr>
          <p:cNvPr id="5" name="Gruppierung 4"/>
          <p:cNvGrpSpPr/>
          <p:nvPr/>
        </p:nvGrpSpPr>
        <p:grpSpPr>
          <a:xfrm>
            <a:off x="94361" y="5829314"/>
            <a:ext cx="6478669" cy="914400"/>
            <a:chOff x="94361" y="4429126"/>
            <a:chExt cx="6478669" cy="914400"/>
          </a:xfrm>
        </p:grpSpPr>
        <p:sp>
          <p:nvSpPr>
            <p:cNvPr id="4" name="Abgerundetes Rechteck 3"/>
            <p:cNvSpPr/>
            <p:nvPr/>
          </p:nvSpPr>
          <p:spPr>
            <a:xfrm>
              <a:off x="94361" y="4429126"/>
              <a:ext cx="6201508" cy="914400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" name="Group 312"/>
            <p:cNvGrpSpPr/>
            <p:nvPr/>
          </p:nvGrpSpPr>
          <p:grpSpPr>
            <a:xfrm>
              <a:off x="239467" y="4549571"/>
              <a:ext cx="6333563" cy="602062"/>
              <a:chOff x="0" y="0"/>
              <a:chExt cx="6333563" cy="602060"/>
            </a:xfrm>
            <a:noFill/>
          </p:grpSpPr>
          <p:sp>
            <p:nvSpPr>
              <p:cNvPr id="12" name="Shape 308"/>
              <p:cNvSpPr/>
              <p:nvPr/>
            </p:nvSpPr>
            <p:spPr>
              <a:xfrm>
                <a:off x="513680" y="109259"/>
                <a:ext cx="1930092" cy="400107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spcBef>
                    <a:spcPts val="400"/>
                  </a:spcBef>
                  <a:defRPr sz="20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dirty="0" smtClean="0">
                    <a:solidFill>
                      <a:schemeClr val="tx1"/>
                    </a:solidFill>
                  </a:rPr>
                  <a:t>@</a:t>
                </a:r>
                <a:r>
                  <a:rPr lang="de-AT" dirty="0" err="1" smtClean="0">
                    <a:solidFill>
                      <a:schemeClr val="tx1"/>
                    </a:solidFill>
                  </a:rPr>
                  <a:t>navidr</a:t>
                </a:r>
                <a:r>
                  <a:rPr dirty="0" smtClean="0">
                    <a:solidFill>
                      <a:schemeClr val="tx1"/>
                    </a:solidFill>
                  </a:rPr>
                  <a:t>ekabsaz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Shape 309"/>
              <p:cNvSpPr/>
              <p:nvPr/>
            </p:nvSpPr>
            <p:spPr>
              <a:xfrm>
                <a:off x="3004417" y="109259"/>
                <a:ext cx="3329146" cy="400107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spcBef>
                    <a:spcPts val="400"/>
                  </a:spcBef>
                  <a:defRPr sz="20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dirty="0">
                    <a:solidFill>
                      <a:schemeClr val="tx1"/>
                    </a:solidFill>
                  </a:rPr>
                  <a:t>rekabsaz@ifs.tuwien.ac.at</a:t>
                </a:r>
              </a:p>
            </p:txBody>
          </p:sp>
          <p:pic>
            <p:nvPicPr>
              <p:cNvPr id="14" name="pasted-image.tif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10389" t="10389" r="10365" b="10365"/>
              <a:stretch>
                <a:fillRect/>
              </a:stretch>
            </p:blipFill>
            <p:spPr>
              <a:xfrm>
                <a:off x="0" y="60126"/>
                <a:ext cx="481807" cy="4818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891" y="0"/>
                      <a:pt x="1384" y="39"/>
                      <a:pt x="712" y="712"/>
                    </a:cubicBezTo>
                    <a:cubicBezTo>
                      <a:pt x="39" y="1384"/>
                      <a:pt x="0" y="1891"/>
                      <a:pt x="0" y="10800"/>
                    </a:cubicBezTo>
                    <a:cubicBezTo>
                      <a:pt x="0" y="19709"/>
                      <a:pt x="39" y="20216"/>
                      <a:pt x="712" y="20888"/>
                    </a:cubicBezTo>
                    <a:cubicBezTo>
                      <a:pt x="1384" y="21561"/>
                      <a:pt x="1884" y="21600"/>
                      <a:pt x="10853" y="21600"/>
                    </a:cubicBezTo>
                    <a:cubicBezTo>
                      <a:pt x="19142" y="21600"/>
                      <a:pt x="20373" y="21527"/>
                      <a:pt x="20942" y="21013"/>
                    </a:cubicBezTo>
                    <a:cubicBezTo>
                      <a:pt x="21538" y="20473"/>
                      <a:pt x="21600" y="19681"/>
                      <a:pt x="21600" y="10925"/>
                    </a:cubicBezTo>
                    <a:cubicBezTo>
                      <a:pt x="21600" y="1894"/>
                      <a:pt x="21561" y="1385"/>
                      <a:pt x="20888" y="712"/>
                    </a:cubicBezTo>
                    <a:cubicBezTo>
                      <a:pt x="20216" y="39"/>
                      <a:pt x="19709" y="0"/>
                      <a:pt x="108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</p:pic>
          <p:pic>
            <p:nvPicPr>
              <p:cNvPr id="15" name="pasted-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2" t="222" r="250" b="250"/>
              <a:stretch>
                <a:fillRect/>
              </a:stretch>
            </p:blipFill>
            <p:spPr>
              <a:xfrm>
                <a:off x="2394750" y="0"/>
                <a:ext cx="602061" cy="6020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7" y="0"/>
                    </a:moveTo>
                    <a:cubicBezTo>
                      <a:pt x="9700" y="28"/>
                      <a:pt x="8973" y="59"/>
                      <a:pt x="8928" y="100"/>
                    </a:cubicBezTo>
                    <a:cubicBezTo>
                      <a:pt x="8835" y="184"/>
                      <a:pt x="8363" y="355"/>
                      <a:pt x="7888" y="470"/>
                    </a:cubicBezTo>
                    <a:cubicBezTo>
                      <a:pt x="5209" y="1119"/>
                      <a:pt x="2550" y="3320"/>
                      <a:pt x="1225" y="5980"/>
                    </a:cubicBezTo>
                    <a:cubicBezTo>
                      <a:pt x="816" y="6801"/>
                      <a:pt x="431" y="7778"/>
                      <a:pt x="370" y="8159"/>
                    </a:cubicBezTo>
                    <a:cubicBezTo>
                      <a:pt x="309" y="8539"/>
                      <a:pt x="185" y="8904"/>
                      <a:pt x="100" y="8956"/>
                    </a:cubicBezTo>
                    <a:cubicBezTo>
                      <a:pt x="58" y="8982"/>
                      <a:pt x="28" y="9695"/>
                      <a:pt x="0" y="10807"/>
                    </a:cubicBezTo>
                    <a:cubicBezTo>
                      <a:pt x="28" y="11919"/>
                      <a:pt x="58" y="12633"/>
                      <a:pt x="100" y="12658"/>
                    </a:cubicBezTo>
                    <a:cubicBezTo>
                      <a:pt x="185" y="12711"/>
                      <a:pt x="309" y="13061"/>
                      <a:pt x="370" y="13441"/>
                    </a:cubicBezTo>
                    <a:cubicBezTo>
                      <a:pt x="431" y="13822"/>
                      <a:pt x="816" y="14799"/>
                      <a:pt x="1225" y="15620"/>
                    </a:cubicBezTo>
                    <a:cubicBezTo>
                      <a:pt x="2550" y="18280"/>
                      <a:pt x="5209" y="20495"/>
                      <a:pt x="7888" y="21144"/>
                    </a:cubicBezTo>
                    <a:cubicBezTo>
                      <a:pt x="8363" y="21260"/>
                      <a:pt x="8835" y="21416"/>
                      <a:pt x="8928" y="21500"/>
                    </a:cubicBezTo>
                    <a:cubicBezTo>
                      <a:pt x="8973" y="21541"/>
                      <a:pt x="9700" y="21572"/>
                      <a:pt x="10807" y="21600"/>
                    </a:cubicBezTo>
                    <a:cubicBezTo>
                      <a:pt x="11914" y="21572"/>
                      <a:pt x="12642" y="21541"/>
                      <a:pt x="12687" y="21500"/>
                    </a:cubicBezTo>
                    <a:cubicBezTo>
                      <a:pt x="12780" y="21416"/>
                      <a:pt x="13251" y="21249"/>
                      <a:pt x="13740" y="21130"/>
                    </a:cubicBezTo>
                    <a:cubicBezTo>
                      <a:pt x="16361" y="20494"/>
                      <a:pt x="19072" y="18235"/>
                      <a:pt x="20375" y="15620"/>
                    </a:cubicBezTo>
                    <a:cubicBezTo>
                      <a:pt x="20784" y="14799"/>
                      <a:pt x="21169" y="13822"/>
                      <a:pt x="21230" y="13441"/>
                    </a:cubicBezTo>
                    <a:cubicBezTo>
                      <a:pt x="21291" y="13061"/>
                      <a:pt x="21415" y="12711"/>
                      <a:pt x="21500" y="12658"/>
                    </a:cubicBezTo>
                    <a:cubicBezTo>
                      <a:pt x="21542" y="12633"/>
                      <a:pt x="21572" y="11919"/>
                      <a:pt x="21600" y="10807"/>
                    </a:cubicBezTo>
                    <a:cubicBezTo>
                      <a:pt x="21572" y="9695"/>
                      <a:pt x="21542" y="8982"/>
                      <a:pt x="21500" y="8956"/>
                    </a:cubicBezTo>
                    <a:cubicBezTo>
                      <a:pt x="21415" y="8904"/>
                      <a:pt x="21291" y="8539"/>
                      <a:pt x="21230" y="8159"/>
                    </a:cubicBezTo>
                    <a:cubicBezTo>
                      <a:pt x="21169" y="7778"/>
                      <a:pt x="20784" y="6801"/>
                      <a:pt x="20375" y="5980"/>
                    </a:cubicBezTo>
                    <a:cubicBezTo>
                      <a:pt x="19050" y="3320"/>
                      <a:pt x="16391" y="1119"/>
                      <a:pt x="13712" y="470"/>
                    </a:cubicBezTo>
                    <a:cubicBezTo>
                      <a:pt x="13237" y="355"/>
                      <a:pt x="12780" y="184"/>
                      <a:pt x="12687" y="100"/>
                    </a:cubicBezTo>
                    <a:cubicBezTo>
                      <a:pt x="12642" y="59"/>
                      <a:pt x="11914" y="28"/>
                      <a:pt x="10807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</p:pic>
        </p:grpSp>
      </p:grpSp>
    </p:spTree>
    <p:extLst>
      <p:ext uri="{BB962C8B-B14F-4D97-AF65-F5344CB8AC3E}">
        <p14:creationId xmlns:p14="http://schemas.microsoft.com/office/powerpoint/2010/main" val="56252893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007" y="2127938"/>
            <a:ext cx="1649307" cy="28804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" name="Group 185"/>
          <p:cNvGrpSpPr/>
          <p:nvPr/>
        </p:nvGrpSpPr>
        <p:grpSpPr>
          <a:xfrm>
            <a:off x="1819484" y="3031244"/>
            <a:ext cx="2677824" cy="1991489"/>
            <a:chOff x="-53881" y="0"/>
            <a:chExt cx="2677822" cy="1991488"/>
          </a:xfrm>
        </p:grpSpPr>
        <p:pic>
          <p:nvPicPr>
            <p:cNvPr id="15" name="Bild 14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53882" y="228276"/>
              <a:ext cx="781120" cy="803938"/>
            </a:xfrm>
            <a:prstGeom prst="rect">
              <a:avLst/>
            </a:prstGeom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</p:pic>
        <p:pic>
          <p:nvPicPr>
            <p:cNvPr id="16" name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/>
            <a:stretch>
              <a:fillRect/>
            </a:stretch>
          </p:blipFill>
          <p:spPr>
            <a:xfrm>
              <a:off x="817561" y="0"/>
              <a:ext cx="1310623" cy="13106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" name="Shape 184"/>
            <p:cNvSpPr/>
            <p:nvPr/>
          </p:nvSpPr>
          <p:spPr>
            <a:xfrm>
              <a:off x="409294" y="1342448"/>
              <a:ext cx="2214648" cy="649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spcBef>
                  <a:spcPts val="0"/>
                </a:spcBef>
                <a:defRPr sz="2000" b="1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lang="en-US" dirty="0" smtClean="0">
                  <a:latin typeface="+mn-lt"/>
                </a:rPr>
                <a:t>Word Embedding Black-box</a:t>
              </a:r>
              <a:endParaRPr lang="en-US" dirty="0">
                <a:latin typeface="+mn-lt"/>
              </a:endParaRPr>
            </a:p>
          </p:txBody>
        </p:sp>
      </p:grpSp>
      <p:pic>
        <p:nvPicPr>
          <p:cNvPr id="20" name="Bild 19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05239" y="3272219"/>
            <a:ext cx="781120" cy="803939"/>
          </a:xfrm>
          <a:prstGeom prst="rect">
            <a:avLst/>
          </a:prstGeom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</p:pic>
      <p:pic>
        <p:nvPicPr>
          <p:cNvPr id="25" name="Bild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5700" y="1854200"/>
            <a:ext cx="4178300" cy="325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/>
              <p:cNvSpPr txBox="1"/>
              <p:nvPr/>
            </p:nvSpPr>
            <p:spPr>
              <a:xfrm>
                <a:off x="5105400" y="2438400"/>
                <a:ext cx="36484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de-AT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de-AT" sz="20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feld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2438400"/>
                <a:ext cx="364843" cy="307777"/>
              </a:xfrm>
              <a:prstGeom prst="rect">
                <a:avLst/>
              </a:prstGeom>
              <a:blipFill rotWithShape="0">
                <a:blip r:embed="rId7"/>
                <a:stretch>
                  <a:fillRect l="-8475" r="-5085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/>
              <p:cNvSpPr txBox="1"/>
              <p:nvPr/>
            </p:nvSpPr>
            <p:spPr>
              <a:xfrm>
                <a:off x="5105400" y="2892623"/>
                <a:ext cx="3708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de-AT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de-AT" sz="20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feld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2892623"/>
                <a:ext cx="370806" cy="307777"/>
              </a:xfrm>
              <a:prstGeom prst="rect">
                <a:avLst/>
              </a:prstGeom>
              <a:blipFill rotWithShape="0">
                <a:blip r:embed="rId8"/>
                <a:stretch>
                  <a:fillRect l="-8333" r="-666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/>
              <p:cNvSpPr txBox="1"/>
              <p:nvPr/>
            </p:nvSpPr>
            <p:spPr>
              <a:xfrm>
                <a:off x="5105400" y="4645223"/>
                <a:ext cx="3790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de-AT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de-AT" sz="2000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feld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4645223"/>
                <a:ext cx="379078" cy="307777"/>
              </a:xfrm>
              <a:prstGeom prst="rect">
                <a:avLst/>
              </a:prstGeom>
              <a:blipFill rotWithShape="0">
                <a:blip r:embed="rId9"/>
                <a:stretch>
                  <a:fillRect l="-8065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 25"/>
              <p:cNvSpPr/>
              <p:nvPr/>
            </p:nvSpPr>
            <p:spPr>
              <a:xfrm>
                <a:off x="7543800" y="2133600"/>
                <a:ext cx="287144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2000" b="1" i="1" smtClean="0">
                          <a:latin typeface="Cambria Math" charset="0"/>
                        </a:rPr>
                        <m:t>𝒅</m:t>
                      </m:r>
                    </m:oMath>
                  </m:oMathPara>
                </a14:m>
                <a:endParaRPr lang="en-GB" sz="2000" kern="0" dirty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mc:Choice>
        <mc:Fallback xmlns="">
          <p:sp>
            <p:nvSpPr>
              <p:cNvPr id="26" name="Rechteck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0" y="2133600"/>
                <a:ext cx="287144" cy="400110"/>
              </a:xfrm>
              <a:prstGeom prst="rect">
                <a:avLst/>
              </a:prstGeom>
              <a:blipFill rotWithShape="0">
                <a:blip r:embed="rId10"/>
                <a:stretch>
                  <a:fillRect l="-2128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Gerade Verbindung mit Pfeil 26"/>
          <p:cNvCxnSpPr>
            <a:stCxn id="26" idx="3"/>
          </p:cNvCxnSpPr>
          <p:nvPr/>
        </p:nvCxnSpPr>
        <p:spPr bwMode="auto">
          <a:xfrm>
            <a:off x="7830944" y="2333655"/>
            <a:ext cx="1160656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Gerade Verbindung mit Pfeil 27"/>
          <p:cNvCxnSpPr>
            <a:stCxn id="26" idx="1"/>
          </p:cNvCxnSpPr>
          <p:nvPr/>
        </p:nvCxnSpPr>
        <p:spPr bwMode="auto">
          <a:xfrm flipH="1">
            <a:off x="6510670" y="2333655"/>
            <a:ext cx="103313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Rechteck 17"/>
          <p:cNvSpPr/>
          <p:nvPr/>
        </p:nvSpPr>
        <p:spPr>
          <a:xfrm>
            <a:off x="129629" y="32034"/>
            <a:ext cx="88515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kumimoji="0" lang="en-US" sz="36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Times"/>
              </a:rPr>
              <a:t>Word Embedding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056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98" name="Shape 198"/>
          <p:cNvSpPr/>
          <p:nvPr/>
        </p:nvSpPr>
        <p:spPr>
          <a:xfrm>
            <a:off x="5757313" y="396973"/>
            <a:ext cx="596511" cy="440232"/>
          </a:xfrm>
          <a:prstGeom prst="rect">
            <a:avLst/>
          </a:prstGeom>
          <a:ln w="25400">
            <a:solidFill>
              <a:srgbClr val="A7A7A7"/>
            </a:solidFill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spcBef>
                <a:spcPts val="0"/>
              </a:spcBef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201" name="Group 201"/>
          <p:cNvGrpSpPr/>
          <p:nvPr/>
        </p:nvGrpSpPr>
        <p:grpSpPr>
          <a:xfrm>
            <a:off x="6484674" y="341566"/>
            <a:ext cx="2083992" cy="1270001"/>
            <a:chOff x="-254000" y="0"/>
            <a:chExt cx="2083990" cy="1270000"/>
          </a:xfrm>
        </p:grpSpPr>
        <p:sp>
          <p:nvSpPr>
            <p:cNvPr id="199" name="Shape 199"/>
            <p:cNvSpPr/>
            <p:nvPr/>
          </p:nvSpPr>
          <p:spPr>
            <a:xfrm>
              <a:off x="-254000" y="0"/>
              <a:ext cx="2083991" cy="127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91" y="0"/>
                  </a:moveTo>
                  <a:cubicBezTo>
                    <a:pt x="2927" y="0"/>
                    <a:pt x="2633" y="484"/>
                    <a:pt x="2633" y="1080"/>
                  </a:cubicBezTo>
                  <a:lnTo>
                    <a:pt x="2633" y="2126"/>
                  </a:lnTo>
                  <a:lnTo>
                    <a:pt x="0" y="4286"/>
                  </a:lnTo>
                  <a:lnTo>
                    <a:pt x="2633" y="6446"/>
                  </a:lnTo>
                  <a:lnTo>
                    <a:pt x="2633" y="20520"/>
                  </a:lnTo>
                  <a:cubicBezTo>
                    <a:pt x="2633" y="21116"/>
                    <a:pt x="2927" y="21600"/>
                    <a:pt x="3291" y="21600"/>
                  </a:cubicBezTo>
                  <a:lnTo>
                    <a:pt x="20942" y="21600"/>
                  </a:lnTo>
                  <a:cubicBezTo>
                    <a:pt x="21305" y="21600"/>
                    <a:pt x="21600" y="21116"/>
                    <a:pt x="21600" y="20520"/>
                  </a:cubicBezTo>
                  <a:lnTo>
                    <a:pt x="21600" y="1080"/>
                  </a:lnTo>
                  <a:cubicBezTo>
                    <a:pt x="21600" y="484"/>
                    <a:pt x="21305" y="0"/>
                    <a:pt x="20942" y="0"/>
                  </a:cubicBezTo>
                  <a:lnTo>
                    <a:pt x="3291" y="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A7A7A7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pic>
          <p:nvPicPr>
            <p:cNvPr id="200" name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7468" y="50800"/>
              <a:ext cx="1676401" cy="1168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2" name="Shape 202"/>
          <p:cNvSpPr/>
          <p:nvPr/>
        </p:nvSpPr>
        <p:spPr>
          <a:xfrm>
            <a:off x="8248700" y="3395969"/>
            <a:ext cx="596512" cy="440232"/>
          </a:xfrm>
          <a:prstGeom prst="rect">
            <a:avLst/>
          </a:prstGeom>
          <a:ln w="25400">
            <a:solidFill>
              <a:srgbClr val="A7A7A7"/>
            </a:solidFill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spcBef>
                <a:spcPts val="0"/>
              </a:spcBef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205" name="Group 205"/>
          <p:cNvGrpSpPr/>
          <p:nvPr/>
        </p:nvGrpSpPr>
        <p:grpSpPr>
          <a:xfrm>
            <a:off x="6135517" y="3850035"/>
            <a:ext cx="2787254" cy="1933179"/>
            <a:chOff x="0" y="-212328"/>
            <a:chExt cx="2787253" cy="1933178"/>
          </a:xfrm>
        </p:grpSpPr>
        <p:sp>
          <p:nvSpPr>
            <p:cNvPr id="203" name="Shape 203"/>
            <p:cNvSpPr/>
            <p:nvPr/>
          </p:nvSpPr>
          <p:spPr>
            <a:xfrm>
              <a:off x="0" y="-212329"/>
              <a:ext cx="2787254" cy="1933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44" y="0"/>
                  </a:moveTo>
                  <a:lnTo>
                    <a:pt x="17469" y="2372"/>
                  </a:lnTo>
                  <a:lnTo>
                    <a:pt x="695" y="2372"/>
                  </a:lnTo>
                  <a:cubicBezTo>
                    <a:pt x="312" y="2372"/>
                    <a:pt x="0" y="2822"/>
                    <a:pt x="0" y="3375"/>
                  </a:cubicBezTo>
                  <a:lnTo>
                    <a:pt x="0" y="20602"/>
                  </a:lnTo>
                  <a:cubicBezTo>
                    <a:pt x="0" y="21155"/>
                    <a:pt x="312" y="21600"/>
                    <a:pt x="695" y="21600"/>
                  </a:cubicBezTo>
                  <a:lnTo>
                    <a:pt x="20905" y="21600"/>
                  </a:lnTo>
                  <a:cubicBezTo>
                    <a:pt x="21288" y="21600"/>
                    <a:pt x="21600" y="21155"/>
                    <a:pt x="21600" y="20602"/>
                  </a:cubicBezTo>
                  <a:lnTo>
                    <a:pt x="21600" y="3375"/>
                  </a:lnTo>
                  <a:cubicBezTo>
                    <a:pt x="21600" y="2822"/>
                    <a:pt x="21288" y="2372"/>
                    <a:pt x="20905" y="2372"/>
                  </a:cubicBezTo>
                  <a:lnTo>
                    <a:pt x="19416" y="2372"/>
                  </a:lnTo>
                  <a:lnTo>
                    <a:pt x="18444" y="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A7A7A7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pic>
          <p:nvPicPr>
            <p:cNvPr id="204" name="pasted-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8462" y="45108"/>
              <a:ext cx="2692401" cy="1612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6" name="Shape 206"/>
          <p:cNvSpPr/>
          <p:nvPr/>
        </p:nvSpPr>
        <p:spPr>
          <a:xfrm>
            <a:off x="466870" y="3082151"/>
            <a:ext cx="965634" cy="323974"/>
          </a:xfrm>
          <a:prstGeom prst="rect">
            <a:avLst/>
          </a:prstGeom>
          <a:ln w="25400">
            <a:solidFill>
              <a:srgbClr val="A7A7A7"/>
            </a:solidFill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spcBef>
                <a:spcPts val="0"/>
              </a:spcBef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209" name="Group 209"/>
          <p:cNvGrpSpPr/>
          <p:nvPr/>
        </p:nvGrpSpPr>
        <p:grpSpPr>
          <a:xfrm>
            <a:off x="384944" y="1082150"/>
            <a:ext cx="3313115" cy="1931989"/>
            <a:chOff x="0" y="0"/>
            <a:chExt cx="3313113" cy="1931988"/>
          </a:xfrm>
        </p:grpSpPr>
        <p:sp>
          <p:nvSpPr>
            <p:cNvPr id="207" name="Shape 207"/>
            <p:cNvSpPr/>
            <p:nvPr/>
          </p:nvSpPr>
          <p:spPr>
            <a:xfrm>
              <a:off x="0" y="0"/>
              <a:ext cx="3313113" cy="1931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5" y="0"/>
                  </a:moveTo>
                  <a:cubicBezTo>
                    <a:pt x="262" y="0"/>
                    <a:pt x="0" y="450"/>
                    <a:pt x="0" y="1003"/>
                  </a:cubicBezTo>
                  <a:lnTo>
                    <a:pt x="0" y="18778"/>
                  </a:lnTo>
                  <a:cubicBezTo>
                    <a:pt x="0" y="19331"/>
                    <a:pt x="262" y="19781"/>
                    <a:pt x="585" y="19781"/>
                  </a:cubicBezTo>
                  <a:lnTo>
                    <a:pt x="1966" y="19781"/>
                  </a:lnTo>
                  <a:lnTo>
                    <a:pt x="2787" y="21600"/>
                  </a:lnTo>
                  <a:lnTo>
                    <a:pt x="3607" y="19781"/>
                  </a:lnTo>
                  <a:lnTo>
                    <a:pt x="21015" y="19781"/>
                  </a:lnTo>
                  <a:cubicBezTo>
                    <a:pt x="21338" y="19781"/>
                    <a:pt x="21600" y="19331"/>
                    <a:pt x="21600" y="18778"/>
                  </a:cubicBezTo>
                  <a:lnTo>
                    <a:pt x="21600" y="1003"/>
                  </a:lnTo>
                  <a:cubicBezTo>
                    <a:pt x="21600" y="450"/>
                    <a:pt x="21338" y="0"/>
                    <a:pt x="21015" y="0"/>
                  </a:cubicBezTo>
                  <a:lnTo>
                    <a:pt x="585" y="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A7A7A7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pic>
          <p:nvPicPr>
            <p:cNvPr id="208" name="pasted-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8156" y="27712"/>
              <a:ext cx="3136901" cy="1612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0" name="Shape 210"/>
          <p:cNvSpPr/>
          <p:nvPr/>
        </p:nvSpPr>
        <p:spPr>
          <a:xfrm>
            <a:off x="4681455" y="4558321"/>
            <a:ext cx="965634" cy="440232"/>
          </a:xfrm>
          <a:prstGeom prst="rect">
            <a:avLst/>
          </a:prstGeom>
          <a:ln w="25400">
            <a:solidFill>
              <a:srgbClr val="A7A7A7"/>
            </a:solidFill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spcBef>
                <a:spcPts val="0"/>
              </a:spcBef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213" name="Group 213"/>
          <p:cNvGrpSpPr/>
          <p:nvPr/>
        </p:nvGrpSpPr>
        <p:grpSpPr>
          <a:xfrm>
            <a:off x="954171" y="4407921"/>
            <a:ext cx="3656807" cy="1845470"/>
            <a:chOff x="0" y="0"/>
            <a:chExt cx="3656806" cy="1845468"/>
          </a:xfrm>
        </p:grpSpPr>
        <p:sp>
          <p:nvSpPr>
            <p:cNvPr id="211" name="Shape 211"/>
            <p:cNvSpPr/>
            <p:nvPr/>
          </p:nvSpPr>
          <p:spPr>
            <a:xfrm>
              <a:off x="0" y="0"/>
              <a:ext cx="3656807" cy="1845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0" y="0"/>
                  </a:moveTo>
                  <a:cubicBezTo>
                    <a:pt x="238" y="0"/>
                    <a:pt x="0" y="471"/>
                    <a:pt x="0" y="1050"/>
                  </a:cubicBezTo>
                  <a:lnTo>
                    <a:pt x="0" y="20550"/>
                  </a:lnTo>
                  <a:cubicBezTo>
                    <a:pt x="0" y="21129"/>
                    <a:pt x="238" y="21600"/>
                    <a:pt x="530" y="21600"/>
                  </a:cubicBezTo>
                  <a:lnTo>
                    <a:pt x="20294" y="21600"/>
                  </a:lnTo>
                  <a:cubicBezTo>
                    <a:pt x="20586" y="21600"/>
                    <a:pt x="20824" y="21129"/>
                    <a:pt x="20824" y="20550"/>
                  </a:cubicBezTo>
                  <a:lnTo>
                    <a:pt x="20824" y="6067"/>
                  </a:lnTo>
                  <a:lnTo>
                    <a:pt x="21600" y="4589"/>
                  </a:lnTo>
                  <a:lnTo>
                    <a:pt x="20824" y="3117"/>
                  </a:lnTo>
                  <a:lnTo>
                    <a:pt x="20824" y="1050"/>
                  </a:lnTo>
                  <a:cubicBezTo>
                    <a:pt x="20824" y="471"/>
                    <a:pt x="20586" y="0"/>
                    <a:pt x="20294" y="0"/>
                  </a:cubicBezTo>
                  <a:lnTo>
                    <a:pt x="530" y="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A7A7A7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pic>
          <p:nvPicPr>
            <p:cNvPr id="212" name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2051" y="40084"/>
              <a:ext cx="3454401" cy="176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739208467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animBg="1" advAuto="0"/>
      <p:bldP spid="201" grpId="0" animBg="1" advAuto="0"/>
      <p:bldP spid="202" grpId="0" animBg="1" advAuto="0"/>
      <p:bldP spid="205" grpId="0" animBg="1" advAuto="0"/>
      <p:bldP spid="206" grpId="0" animBg="1" advAuto="0"/>
      <p:bldP spid="209" grpId="0" animBg="1" advAuto="0"/>
      <p:bldP spid="210" grpId="0" animBg="1" advAuto="0"/>
      <p:bldP spid="213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66648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9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457200" y="1004341"/>
            <a:ext cx="8523962" cy="585365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Processing the text of English Wikipedia</a:t>
            </a:r>
          </a:p>
          <a:p>
            <a:pPr>
              <a:buFont typeface="Wingdings" charset="2"/>
              <a:buChar char="§"/>
            </a:pP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The inclinations of 350 occupations to female/male factors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129629" y="32034"/>
            <a:ext cx="88515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Times"/>
              </a:rPr>
              <a:t>Word Embedding for Gender</a:t>
            </a:r>
            <a:r>
              <a:rPr kumimoji="0" lang="en-US" sz="28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Times"/>
              </a:rPr>
              <a:t> Bias Study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Calibri"/>
              <a:cs typeface="Calibri"/>
              <a:sym typeface="Calibri"/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233" y="2141232"/>
            <a:ext cx="9144000" cy="357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9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/>
        </p:nvSpPr>
        <p:spPr>
          <a:xfrm>
            <a:off x="645835" y="786989"/>
            <a:ext cx="330154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500" i="1"/>
            </a:pPr>
            <a:r>
              <a:rPr sz="1800" dirty="0">
                <a:latin typeface="Helvetica" charset="0"/>
                <a:ea typeface="Helvetica" charset="0"/>
                <a:cs typeface="Helvetica" charset="0"/>
              </a:rPr>
              <a:t>return price=(price</a:t>
            </a:r>
            <a:r>
              <a:rPr sz="1050" dirty="0">
                <a:latin typeface="Helvetica" charset="0"/>
                <a:ea typeface="Helvetica" charset="0"/>
                <a:cs typeface="Helvetica" charset="0"/>
              </a:rPr>
              <a:t>(t) </a:t>
            </a:r>
            <a:r>
              <a:rPr sz="1800" dirty="0">
                <a:latin typeface="Helvetica" charset="0"/>
                <a:ea typeface="Helvetica" charset="0"/>
                <a:cs typeface="Helvetica" charset="0"/>
              </a:rPr>
              <a:t>/ price</a:t>
            </a:r>
            <a:r>
              <a:rPr sz="1100" dirty="0">
                <a:latin typeface="Helvetica" charset="0"/>
                <a:ea typeface="Helvetica" charset="0"/>
                <a:cs typeface="Helvetica" charset="0"/>
              </a:rPr>
              <a:t>(t-1)</a:t>
            </a:r>
            <a:r>
              <a:rPr sz="1800" dirty="0">
                <a:latin typeface="Helvetica" charset="0"/>
                <a:ea typeface="Helvetica" charset="0"/>
                <a:cs typeface="Helvetica" charset="0"/>
              </a:rPr>
              <a:t>)-1</a:t>
            </a:r>
          </a:p>
        </p:txBody>
      </p:sp>
      <p:grpSp>
        <p:nvGrpSpPr>
          <p:cNvPr id="148" name="Group 148"/>
          <p:cNvGrpSpPr/>
          <p:nvPr/>
        </p:nvGrpSpPr>
        <p:grpSpPr>
          <a:xfrm>
            <a:off x="629016" y="1199853"/>
            <a:ext cx="4413385" cy="369330"/>
            <a:chOff x="0" y="0"/>
            <a:chExt cx="4413384" cy="369329"/>
          </a:xfrm>
        </p:grpSpPr>
        <p:sp>
          <p:nvSpPr>
            <p:cNvPr id="146" name="Shape 146"/>
            <p:cNvSpPr/>
            <p:nvPr/>
          </p:nvSpPr>
          <p:spPr>
            <a:xfrm>
              <a:off x="3139639" y="53861"/>
              <a:ext cx="1273745" cy="2616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500" i="1"/>
              </a:lvl1pPr>
            </a:lstStyle>
            <a:p>
              <a:r>
                <a:rPr sz="1100">
                  <a:latin typeface="Helvetica" charset="0"/>
                  <a:ea typeface="Helvetica" charset="0"/>
                  <a:cs typeface="Helvetica" charset="0"/>
                </a:rPr>
                <a:t>Kogan et al. </a:t>
              </a:r>
              <a:r>
                <a:rPr sz="1100" dirty="0">
                  <a:latin typeface="Helvetica" charset="0"/>
                  <a:ea typeface="Helvetica" charset="0"/>
                  <a:cs typeface="Helvetica" charset="0"/>
                </a:rPr>
                <a:t>[2009]</a:t>
              </a:r>
            </a:p>
          </p:txBody>
        </p:sp>
        <p:sp>
          <p:nvSpPr>
            <p:cNvPr id="147" name="Shape 147"/>
            <p:cNvSpPr/>
            <p:nvPr/>
          </p:nvSpPr>
          <p:spPr>
            <a:xfrm>
              <a:off x="0" y="0"/>
              <a:ext cx="3253452" cy="369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500" i="1"/>
              </a:lvl1pPr>
            </a:lstStyle>
            <a:p>
              <a:r>
                <a:rPr sz="1800" dirty="0">
                  <a:latin typeface="Helvetica" charset="0"/>
                  <a:ea typeface="Helvetica" charset="0"/>
                  <a:cs typeface="Helvetica" charset="0"/>
                </a:rPr>
                <a:t>volatility=log(std(return prices))</a:t>
              </a:r>
            </a:p>
          </p:txBody>
        </p:sp>
      </p:grpSp>
      <p:pic>
        <p:nvPicPr>
          <p:cNvPr id="14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8950" y="1808208"/>
            <a:ext cx="6672138" cy="388062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5" name="Group 155"/>
          <p:cNvGrpSpPr/>
          <p:nvPr/>
        </p:nvGrpSpPr>
        <p:grpSpPr>
          <a:xfrm>
            <a:off x="1196840" y="2003417"/>
            <a:ext cx="5964250" cy="3880627"/>
            <a:chOff x="1" y="0"/>
            <a:chExt cx="6676613" cy="4487291"/>
          </a:xfrm>
        </p:grpSpPr>
        <p:sp>
          <p:nvSpPr>
            <p:cNvPr id="150" name="Shape 150"/>
            <p:cNvSpPr/>
            <p:nvPr/>
          </p:nvSpPr>
          <p:spPr>
            <a:xfrm>
              <a:off x="4996514" y="0"/>
              <a:ext cx="690986" cy="4474027"/>
            </a:xfrm>
            <a:prstGeom prst="rect">
              <a:avLst/>
            </a:prstGeom>
            <a:noFill/>
            <a:ln w="38100" cap="flat">
              <a:solidFill>
                <a:srgbClr val="8C3A38"/>
              </a:solidFill>
              <a:prstDash val="solid"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spcBef>
                  <a:spcPts val="0"/>
                </a:spcBef>
                <a:defRPr sz="2000" b="1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2214111" y="13261"/>
              <a:ext cx="751370" cy="4474030"/>
            </a:xfrm>
            <a:prstGeom prst="rect">
              <a:avLst/>
            </a:prstGeom>
            <a:noFill/>
            <a:ln w="38100" cap="flat">
              <a:solidFill>
                <a:srgbClr val="8C3A38"/>
              </a:solidFill>
              <a:prstDash val="solid"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spcBef>
                  <a:spcPts val="0"/>
                </a:spcBef>
                <a:defRPr sz="2000" b="1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1" y="77057"/>
              <a:ext cx="2176778" cy="3570257"/>
            </a:xfrm>
            <a:prstGeom prst="rect">
              <a:avLst/>
            </a:prstGeom>
            <a:solidFill>
              <a:srgbClr val="FFFFFF">
                <a:alpha val="6581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0"/>
                </a:spcBef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2979812" y="77056"/>
              <a:ext cx="2017612" cy="3570259"/>
            </a:xfrm>
            <a:prstGeom prst="rect">
              <a:avLst/>
            </a:prstGeom>
            <a:solidFill>
              <a:srgbClr val="FFFFFF">
                <a:alpha val="6581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0"/>
                </a:spcBef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5687502" y="77056"/>
              <a:ext cx="989112" cy="3570258"/>
            </a:xfrm>
            <a:prstGeom prst="rect">
              <a:avLst/>
            </a:prstGeom>
            <a:solidFill>
              <a:srgbClr val="FFFFFF">
                <a:alpha val="6581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0"/>
                </a:spcBef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9" name="Titel 1"/>
          <p:cNvSpPr>
            <a:spLocks noGrp="1"/>
          </p:cNvSpPr>
          <p:nvPr>
            <p:ph type="title"/>
          </p:nvPr>
        </p:nvSpPr>
        <p:spPr>
          <a:xfrm>
            <a:off x="1" y="62630"/>
            <a:ext cx="9009088" cy="614685"/>
          </a:xfrm>
        </p:spPr>
        <p:txBody>
          <a:bodyPr/>
          <a:lstStyle/>
          <a:p>
            <a:pPr algn="ctr"/>
            <a:r>
              <a:rPr lang="en-US" sz="2400" b="1" dirty="0">
                <a:sym typeface="Times"/>
              </a:rPr>
              <a:t>Word Embedding for </a:t>
            </a:r>
            <a:r>
              <a:rPr lang="en-US" sz="2400" b="1" dirty="0">
                <a:ea typeface="Helvetica" charset="0"/>
                <a:cs typeface="Helvetica" charset="0"/>
              </a:rPr>
              <a:t>Financial </a:t>
            </a:r>
            <a:r>
              <a:rPr lang="en-US" sz="2400" b="1" dirty="0" smtClean="0">
                <a:latin typeface="+mn-lt"/>
                <a:ea typeface="Helvetica" charset="0"/>
                <a:cs typeface="Helvetica" charset="0"/>
              </a:rPr>
              <a:t>Volatility Prediction</a:t>
            </a:r>
            <a:endParaRPr lang="en-US" sz="2400" b="1" dirty="0">
              <a:latin typeface="+mn-lt"/>
              <a:ea typeface="Helvetica" charset="0"/>
              <a:cs typeface="Helvetica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215608" y="6095344"/>
            <a:ext cx="8345568" cy="69249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spcBef>
                <a:spcPts val="0"/>
              </a:spcBef>
            </a:pPr>
            <a:r>
              <a:rPr lang="de-DE" sz="1300" dirty="0" err="1"/>
              <a:t>Volatility</a:t>
            </a:r>
            <a:r>
              <a:rPr lang="de-DE" sz="1300" dirty="0"/>
              <a:t> </a:t>
            </a:r>
            <a:r>
              <a:rPr lang="de-DE" sz="1300" dirty="0" err="1"/>
              <a:t>Prediction</a:t>
            </a:r>
            <a:r>
              <a:rPr lang="de-DE" sz="1300" dirty="0"/>
              <a:t> </a:t>
            </a:r>
            <a:r>
              <a:rPr lang="de-DE" sz="1300" dirty="0" err="1"/>
              <a:t>using</a:t>
            </a:r>
            <a:r>
              <a:rPr lang="de-DE" sz="1300" dirty="0"/>
              <a:t> Financial Disclosures Sentiments </a:t>
            </a:r>
            <a:r>
              <a:rPr lang="de-DE" sz="1300" dirty="0" err="1"/>
              <a:t>with</a:t>
            </a:r>
            <a:r>
              <a:rPr lang="de-DE" sz="1300" dirty="0"/>
              <a:t> Word Embedding-</a:t>
            </a:r>
            <a:r>
              <a:rPr lang="de-DE" sz="1300" dirty="0" err="1"/>
              <a:t>based</a:t>
            </a:r>
            <a:r>
              <a:rPr lang="de-DE" sz="1300" dirty="0"/>
              <a:t> IR </a:t>
            </a:r>
            <a:r>
              <a:rPr lang="de-DE" sz="1300" dirty="0" smtClean="0"/>
              <a:t>Models</a:t>
            </a:r>
          </a:p>
          <a:p>
            <a:pPr>
              <a:spcBef>
                <a:spcPts val="0"/>
              </a:spcBef>
            </a:pPr>
            <a:r>
              <a:rPr lang="en-US" sz="1300" i="1" dirty="0" err="1" smtClean="0"/>
              <a:t>Navid</a:t>
            </a:r>
            <a:r>
              <a:rPr lang="en-US" sz="1300" i="1" dirty="0" smtClean="0"/>
              <a:t> </a:t>
            </a:r>
            <a:r>
              <a:rPr lang="en-US" sz="1300" i="1" dirty="0" err="1"/>
              <a:t>Rekabsaz</a:t>
            </a:r>
            <a:r>
              <a:rPr lang="en-US" sz="1300" i="1" dirty="0"/>
              <a:t>, Mihai </a:t>
            </a:r>
            <a:r>
              <a:rPr lang="en-US" sz="1300" i="1" dirty="0" err="1"/>
              <a:t>Lupu</a:t>
            </a:r>
            <a:r>
              <a:rPr lang="en-US" sz="1300" i="1" dirty="0"/>
              <a:t>, </a:t>
            </a:r>
            <a:r>
              <a:rPr lang="en-US" sz="1300" i="1" dirty="0" err="1"/>
              <a:t>Artem</a:t>
            </a:r>
            <a:r>
              <a:rPr lang="en-US" sz="1300" i="1" dirty="0"/>
              <a:t> </a:t>
            </a:r>
            <a:r>
              <a:rPr lang="en-US" sz="1300" i="1" dirty="0" err="1"/>
              <a:t>Baklanov</a:t>
            </a:r>
            <a:r>
              <a:rPr lang="en-US" sz="1300" i="1" dirty="0"/>
              <a:t>, Allan </a:t>
            </a:r>
            <a:r>
              <a:rPr lang="en-US" sz="1300" i="1" dirty="0" err="1"/>
              <a:t>Hanbury</a:t>
            </a:r>
            <a:r>
              <a:rPr lang="en-US" sz="1300" i="1" dirty="0"/>
              <a:t>, Alexander </a:t>
            </a:r>
            <a:r>
              <a:rPr lang="en-US" sz="1300" i="1" dirty="0" err="1"/>
              <a:t>Duer</a:t>
            </a:r>
            <a:r>
              <a:rPr lang="en-US" sz="1300" i="1" dirty="0"/>
              <a:t>, Linda </a:t>
            </a:r>
            <a:r>
              <a:rPr lang="en-US" sz="1300" i="1" dirty="0" smtClean="0"/>
              <a:t>Anderson</a:t>
            </a:r>
          </a:p>
          <a:p>
            <a:pPr>
              <a:spcBef>
                <a:spcPts val="0"/>
              </a:spcBef>
            </a:pPr>
            <a:r>
              <a:rPr lang="en-US" sz="1300" dirty="0" smtClean="0"/>
              <a:t>In </a:t>
            </a:r>
            <a:r>
              <a:rPr lang="en-US" sz="1300" dirty="0"/>
              <a:t>Proceedings of the Annual Meeting of the Association for Computational Linguistics (</a:t>
            </a:r>
            <a:r>
              <a:rPr lang="en-US" sz="1300" b="1" dirty="0"/>
              <a:t>ACL 2017</a:t>
            </a:r>
            <a:r>
              <a:rPr lang="en-US" sz="1300" dirty="0"/>
              <a:t>)</a:t>
            </a:r>
            <a:endParaRPr lang="en-US" sz="13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13921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 animBg="1" advAuto="0"/>
      <p:bldP spid="155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482252" y="62630"/>
            <a:ext cx="8229600" cy="614685"/>
          </a:xfrm>
        </p:spPr>
        <p:txBody>
          <a:bodyPr/>
          <a:lstStyle/>
          <a:p>
            <a:pPr algn="ctr"/>
            <a:r>
              <a:rPr lang="en-US" sz="2800" b="1" dirty="0" smtClean="0">
                <a:latin typeface="+mn-lt"/>
              </a:rPr>
              <a:t>Companies Annual Reports</a:t>
            </a:r>
            <a:endParaRPr lang="en-US" sz="2800" b="1" dirty="0">
              <a:latin typeface="+mn-lt"/>
            </a:endParaRP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28" y="677315"/>
            <a:ext cx="4416552" cy="5701284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052" y="677315"/>
            <a:ext cx="3209544" cy="4165092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312" y="1816517"/>
            <a:ext cx="3401568" cy="439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4595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DEE7E2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70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mes"/>
            <a:ea typeface="Times"/>
            <a:cs typeface="Times"/>
            <a:sym typeface="Time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70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mes"/>
            <a:ea typeface="Times"/>
            <a:cs typeface="Times"/>
            <a:sym typeface="Time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588</Words>
  <Application>Microsoft Macintosh PowerPoint</Application>
  <PresentationFormat>Bildschirmpräsentation (4:3)</PresentationFormat>
  <Paragraphs>209</Paragraphs>
  <Slides>35</Slides>
  <Notes>19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7" baseType="lpstr">
      <vt:lpstr>Avenir Next Medium</vt:lpstr>
      <vt:lpstr>Calibri</vt:lpstr>
      <vt:lpstr>Cambria Math</vt:lpstr>
      <vt:lpstr>Helvetica</vt:lpstr>
      <vt:lpstr>Helvetica Light</vt:lpstr>
      <vt:lpstr>Helvetica Neue</vt:lpstr>
      <vt:lpstr>Times</vt:lpstr>
      <vt:lpstr>Times New Roman</vt:lpstr>
      <vt:lpstr>Verdana</vt:lpstr>
      <vt:lpstr>Wingdings</vt:lpstr>
      <vt:lpstr>Arial</vt:lpstr>
      <vt:lpstr>Default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Word Embedding for Financial Volatility Prediction</vt:lpstr>
      <vt:lpstr>Companies Annual Reports</vt:lpstr>
      <vt:lpstr>Volatility Prediction with Sentiment Analysis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Cost Function of word2vec with Negative Sampling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ofudod</cp:lastModifiedBy>
  <cp:revision>180</cp:revision>
  <dcterms:modified xsi:type="dcterms:W3CDTF">2018-02-27T12:04:28Z</dcterms:modified>
</cp:coreProperties>
</file>